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 id="2147483702" r:id="rId3"/>
  </p:sldMasterIdLst>
  <p:notesMasterIdLst>
    <p:notesMasterId r:id="rId71"/>
  </p:notesMasterIdLst>
  <p:sldIdLst>
    <p:sldId id="256"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22" r:id="rId23"/>
    <p:sldId id="323" r:id="rId24"/>
    <p:sldId id="277" r:id="rId25"/>
    <p:sldId id="320" r:id="rId26"/>
    <p:sldId id="279" r:id="rId27"/>
    <p:sldId id="280" r:id="rId28"/>
    <p:sldId id="281" r:id="rId29"/>
    <p:sldId id="282" r:id="rId30"/>
    <p:sldId id="283" r:id="rId31"/>
    <p:sldId id="284" r:id="rId32"/>
    <p:sldId id="285" r:id="rId33"/>
    <p:sldId id="286" r:id="rId34"/>
    <p:sldId id="287" r:id="rId35"/>
    <p:sldId id="321" r:id="rId36"/>
    <p:sldId id="289" r:id="rId37"/>
    <p:sldId id="332" r:id="rId38"/>
    <p:sldId id="290" r:id="rId39"/>
    <p:sldId id="331" r:id="rId40"/>
    <p:sldId id="292" r:id="rId41"/>
    <p:sldId id="293" r:id="rId42"/>
    <p:sldId id="294" r:id="rId43"/>
    <p:sldId id="324" r:id="rId44"/>
    <p:sldId id="295" r:id="rId45"/>
    <p:sldId id="296" r:id="rId46"/>
    <p:sldId id="297" r:id="rId47"/>
    <p:sldId id="299" r:id="rId48"/>
    <p:sldId id="302" r:id="rId49"/>
    <p:sldId id="303" r:id="rId50"/>
    <p:sldId id="327" r:id="rId51"/>
    <p:sldId id="326" r:id="rId52"/>
    <p:sldId id="329" r:id="rId53"/>
    <p:sldId id="328" r:id="rId54"/>
    <p:sldId id="300" r:id="rId55"/>
    <p:sldId id="330" r:id="rId56"/>
    <p:sldId id="333"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8" r:id="rId70"/>
  </p:sldIdLst>
  <p:sldSz cx="9144000" cy="5143500" type="screen16x9"/>
  <p:notesSz cx="6858000" cy="9144000"/>
  <p:embeddedFontLst>
    <p:embeddedFont>
      <p:font typeface="Open Sans" panose="020B060402020202020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Helvetica Neue" panose="020B0604020202020204" charset="0"/>
      <p:regular r:id="rId80"/>
      <p:bold r:id="rId81"/>
      <p:italic r:id="rId82"/>
      <p:boldItalic r:id="rId83"/>
    </p:embeddedFont>
    <p:embeddedFont>
      <p:font typeface="Merriweather" panose="020B0604020202020204" charset="0"/>
      <p:regular r:id="rId84"/>
      <p:bold r:id="rId85"/>
      <p:italic r:id="rId86"/>
      <p:boldItalic r:id="rId87"/>
    </p:embeddedFont>
    <p:embeddedFont>
      <p:font typeface="Helvetica Neue Light" panose="020B060402020202020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eronika Patka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746"/>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5D0028-65D6-4BFA-8868-DB141CEFFD8A}">
  <a:tblStyle styleId="{5C5D0028-65D6-4BFA-8868-DB141CEFFD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785" autoAdjust="0"/>
  </p:normalViewPr>
  <p:slideViewPr>
    <p:cSldViewPr snapToGrid="0">
      <p:cViewPr>
        <p:scale>
          <a:sx n="148" d="100"/>
          <a:sy n="148" d="100"/>
        </p:scale>
        <p:origin x="7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font" Target="fonts/font18.fntdata"/><Relationship Id="rId7" Type="http://schemas.openxmlformats.org/officeDocument/2006/relationships/slide" Target="slides/slide4.xml"/><Relationship Id="rId71" Type="http://schemas.openxmlformats.org/officeDocument/2006/relationships/notesMaster" Target="notesMasters/notesMaster1.xml"/><Relationship Id="rId9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1.fntdata"/><Relationship Id="rId90" Type="http://schemas.openxmlformats.org/officeDocument/2006/relationships/font" Target="fonts/font19.fntdata"/><Relationship Id="rId95"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demandjump.com/blog/customer-acquisition-cost-by-industr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google.com/spreadsheets/d/1pc2T7KpIuwNt6yi539XUcbwefSM_4xCk9nJwn4_xvOw/edit#gid=351319729"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cleverism.com/ultimate-guide-unit-economics/" TargetMode="External"/><Relationship Id="rId4" Type="http://schemas.openxmlformats.org/officeDocument/2006/relationships/hyperlink" Target="https://blog.kissmetrics.com/wp-content/uploads/2011/08/calculating-ltv.pdf?_ga=2.90488605.649989771.1589055781-1697600589.158905578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blog.kissmetrics.com/wp-content/uploads/2011/08/calculating-ltv.pdf?_ga=2.90488605.649989771.1589055781-1697600589.1589055781"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cleverism.com/ultimate-guide-unit-economic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demandjump.com/blog/customer-acquisition-cost-by-indust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f774ecb1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7f774ecb1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7f774ecb1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c97f813dc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c97f813dc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dirty="0" smtClean="0"/>
              <a:t>They </a:t>
            </a:r>
            <a:r>
              <a:rPr lang="en" dirty="0"/>
              <a:t>discovered that they had burnt almost 70 thousand dollars more than expected and Jason’s reaction was like: “Woah, what happened</a:t>
            </a:r>
            <a:r>
              <a:rPr lang="en" dirty="0" smtClean="0"/>
              <a:t>?”  [-- a highly insightful observation. ]</a:t>
            </a:r>
          </a:p>
          <a:p>
            <a:pPr marL="0" lvl="0" indent="0" algn="just" rtl="0">
              <a:lnSpc>
                <a:spcPct val="115000"/>
              </a:lnSpc>
              <a:spcBef>
                <a:spcPts val="0"/>
              </a:spcBef>
              <a:spcAft>
                <a:spcPts val="0"/>
              </a:spcAft>
              <a:buNone/>
            </a:pPr>
            <a:endParaRPr lang="en" dirty="0" smtClean="0"/>
          </a:p>
          <a:p>
            <a:pPr marL="0" lvl="0" indent="0" algn="just" rtl="0">
              <a:lnSpc>
                <a:spcPct val="115000"/>
              </a:lnSpc>
              <a:spcBef>
                <a:spcPts val="0"/>
              </a:spcBef>
              <a:spcAft>
                <a:spcPts val="0"/>
              </a:spcAft>
              <a:buNone/>
            </a:pPr>
            <a:r>
              <a:rPr lang="en" dirty="0" smtClean="0"/>
              <a:t>Well</a:t>
            </a:r>
            <a:r>
              <a:rPr lang="en" dirty="0"/>
              <a:t>, what happened </a:t>
            </a:r>
            <a:r>
              <a:rPr lang="en" dirty="0" smtClean="0"/>
              <a:t>had they been watching is </a:t>
            </a:r>
            <a:r>
              <a:rPr lang="en" dirty="0"/>
              <a:t>quite clear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c9c39e895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c9c39e895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rPr>
              <a:t>In a fully integrated food delivery business like the one they had there are many elements of cost.</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228600" algn="just"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  </a:t>
            </a:r>
            <a:r>
              <a:rPr lang="en">
                <a:solidFill>
                  <a:schemeClr val="dk1"/>
                </a:solidFill>
              </a:rPr>
              <a:t>You have the ingredients, which might be quite expensive, especially if we are speaking about wild caught salmon or rare meat as in the case of Bento</a:t>
            </a:r>
            <a:endParaRPr>
              <a:solidFill>
                <a:schemeClr val="dk1"/>
              </a:solidFill>
            </a:endParaRPr>
          </a:p>
          <a:p>
            <a:pPr marL="0" lvl="0" indent="-228600" algn="just"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  </a:t>
            </a:r>
            <a:r>
              <a:rPr lang="en">
                <a:solidFill>
                  <a:schemeClr val="dk1"/>
                </a:solidFill>
              </a:rPr>
              <a:t>You have to pay the chef who’s cooking it and the beautifully designed packaging that’s an important component of the customer experience</a:t>
            </a:r>
            <a:endParaRPr>
              <a:solidFill>
                <a:schemeClr val="dk1"/>
              </a:solidFill>
            </a:endParaRPr>
          </a:p>
          <a:p>
            <a:pPr marL="0" lvl="0" indent="-228600" algn="just"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  </a:t>
            </a:r>
            <a:r>
              <a:rPr lang="en">
                <a:solidFill>
                  <a:schemeClr val="dk1"/>
                </a:solidFill>
              </a:rPr>
              <a:t>You then have delivery, and costs go up if you want it to be very quick, because you need more drivers</a:t>
            </a:r>
            <a:endParaRPr>
              <a:solidFill>
                <a:schemeClr val="dk1"/>
              </a:solidFill>
            </a:endParaRPr>
          </a:p>
          <a:p>
            <a:pPr marL="0" lvl="0" indent="-228600" algn="just"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  </a:t>
            </a:r>
            <a:r>
              <a:rPr lang="en">
                <a:solidFill>
                  <a:schemeClr val="dk1"/>
                </a:solidFill>
              </a:rPr>
              <a:t>And after having considered also marketing</a:t>
            </a:r>
            <a:endParaRPr>
              <a:solidFill>
                <a:schemeClr val="dk1"/>
              </a:solidFill>
            </a:endParaRPr>
          </a:p>
          <a:p>
            <a:pPr marL="0" lvl="0" indent="-228600" algn="just"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  </a:t>
            </a:r>
            <a:r>
              <a:rPr lang="en">
                <a:solidFill>
                  <a:schemeClr val="dk1"/>
                </a:solidFill>
              </a:rPr>
              <a:t>And other costs</a:t>
            </a:r>
            <a:endParaRPr>
              <a:solidFill>
                <a:schemeClr val="dk1"/>
              </a:solidFill>
            </a:endParaRPr>
          </a:p>
          <a:p>
            <a:pPr marL="0" lvl="0" indent="-228600" algn="just"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  </a:t>
            </a:r>
            <a:r>
              <a:rPr lang="en">
                <a:solidFill>
                  <a:schemeClr val="dk1"/>
                </a:solidFill>
              </a:rPr>
              <a:t>What’s left is finally a margin, which however will have to cover some other costs that are not directly associated to the product</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Btw this cost breakdown is more the one of an established business. During the first few years your margin will probably be tinier.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c97f813d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c97f813d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dirty="0" smtClean="0"/>
              <a:t>The </a:t>
            </a:r>
            <a:r>
              <a:rPr lang="en" dirty="0"/>
              <a:t>problem with Bento is that their situation was looking more like this. </a:t>
            </a:r>
            <a:endParaRPr lang="en" dirty="0" smtClean="0"/>
          </a:p>
          <a:p>
            <a:pPr marL="0" lvl="0" indent="0" algn="just" rtl="0">
              <a:lnSpc>
                <a:spcPct val="115000"/>
              </a:lnSpc>
              <a:spcBef>
                <a:spcPts val="0"/>
              </a:spcBef>
              <a:spcAft>
                <a:spcPts val="0"/>
              </a:spcAft>
              <a:buClr>
                <a:schemeClr val="dk1"/>
              </a:buClr>
              <a:buSzPts val="1100"/>
              <a:buFont typeface="Arial"/>
              <a:buNone/>
            </a:pPr>
            <a:endParaRPr lang="en" dirty="0" smtClean="0"/>
          </a:p>
          <a:p>
            <a:pPr marL="171450" lvl="0" indent="-171450" algn="just" rtl="0">
              <a:lnSpc>
                <a:spcPct val="115000"/>
              </a:lnSpc>
              <a:spcBef>
                <a:spcPts val="0"/>
              </a:spcBef>
              <a:spcAft>
                <a:spcPts val="0"/>
              </a:spcAft>
              <a:buClr>
                <a:schemeClr val="dk1"/>
              </a:buClr>
              <a:buSzPts val="1100"/>
            </a:pPr>
            <a:r>
              <a:rPr lang="en" dirty="0" smtClean="0"/>
              <a:t>Marketing</a:t>
            </a:r>
            <a:r>
              <a:rPr lang="en" baseline="0" dirty="0" smtClean="0"/>
              <a:t> was 5x</a:t>
            </a:r>
          </a:p>
          <a:p>
            <a:pPr marL="171450" lvl="0" indent="-171450" algn="just" rtl="0">
              <a:lnSpc>
                <a:spcPct val="115000"/>
              </a:lnSpc>
              <a:spcBef>
                <a:spcPts val="0"/>
              </a:spcBef>
              <a:spcAft>
                <a:spcPts val="0"/>
              </a:spcAft>
              <a:buClr>
                <a:schemeClr val="dk1"/>
              </a:buClr>
              <a:buSzPts val="1100"/>
            </a:pPr>
            <a:r>
              <a:rPr lang="en-GB" dirty="0" smtClean="0"/>
              <a:t>Delivery was 2.5x</a:t>
            </a:r>
          </a:p>
          <a:p>
            <a:pPr marL="171450" lvl="0" indent="-171450" algn="just" rtl="0">
              <a:lnSpc>
                <a:spcPct val="115000"/>
              </a:lnSpc>
              <a:spcBef>
                <a:spcPts val="0"/>
              </a:spcBef>
              <a:spcAft>
                <a:spcPts val="0"/>
              </a:spcAft>
              <a:buClr>
                <a:schemeClr val="dk1"/>
              </a:buClr>
              <a:buSzPts val="1100"/>
            </a:pPr>
            <a:r>
              <a:rPr lang="en-GB" dirty="0" smtClean="0"/>
              <a:t>Other was 2x</a:t>
            </a:r>
          </a:p>
          <a:p>
            <a:pPr marL="0" lvl="0" indent="0" algn="just" rtl="0">
              <a:lnSpc>
                <a:spcPct val="115000"/>
              </a:lnSpc>
              <a:spcBef>
                <a:spcPts val="0"/>
              </a:spcBef>
              <a:spcAft>
                <a:spcPts val="0"/>
              </a:spcAft>
              <a:buClr>
                <a:schemeClr val="dk1"/>
              </a:buClr>
              <a:buSzPts val="1100"/>
              <a:buFont typeface="Arial"/>
              <a:buNone/>
            </a:pPr>
            <a:endParaRPr lang="en" dirty="0" smtClean="0"/>
          </a:p>
          <a:p>
            <a:pPr marL="0" lvl="0" indent="0" algn="just" rtl="0">
              <a:lnSpc>
                <a:spcPct val="115000"/>
              </a:lnSpc>
              <a:spcBef>
                <a:spcPts val="0"/>
              </a:spcBef>
              <a:spcAft>
                <a:spcPts val="0"/>
              </a:spcAft>
              <a:buClr>
                <a:schemeClr val="dk1"/>
              </a:buClr>
              <a:buSzPts val="1100"/>
              <a:buFont typeface="Arial"/>
              <a:buNone/>
            </a:pPr>
            <a:r>
              <a:rPr lang="en" dirty="0" smtClean="0"/>
              <a:t>They were selling each box at 12 dollars, while the cost of making it was 32. So, they were losing 20 dollars on each box, which is bad. But what’s worse is that, before that report from their accountant, they had no clue about it.</a:t>
            </a:r>
          </a:p>
          <a:p>
            <a:pPr marL="0" lvl="0" indent="0" algn="just" rtl="0">
              <a:lnSpc>
                <a:spcPct val="115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c97f813d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c97f813d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t>At the beginning, Jason was quite embarrassed. And if we think about it, his main problem was probably much bigger than the losses they were making on each box sold.</a:t>
            </a:r>
            <a:endParaRPr/>
          </a:p>
          <a:p>
            <a:pPr marL="0" lvl="0" indent="0" algn="just" rtl="0">
              <a:lnSpc>
                <a:spcPct val="115000"/>
              </a:lnSpc>
              <a:spcBef>
                <a:spcPts val="0"/>
              </a:spcBef>
              <a:spcAft>
                <a:spcPts val="0"/>
              </a:spcAft>
              <a:buClr>
                <a:schemeClr val="dk1"/>
              </a:buClr>
              <a:buSzPts val="1100"/>
              <a:buFont typeface="Arial"/>
              <a:buNone/>
            </a:pPr>
            <a:r>
              <a:rPr lang="en"/>
              <a:t> </a:t>
            </a:r>
            <a:endParaRPr/>
          </a:p>
          <a:p>
            <a:pPr marL="0" lvl="0" indent="0" algn="just" rtl="0">
              <a:lnSpc>
                <a:spcPct val="115000"/>
              </a:lnSpc>
              <a:spcBef>
                <a:spcPts val="0"/>
              </a:spcBef>
              <a:spcAft>
                <a:spcPts val="0"/>
              </a:spcAft>
              <a:buClr>
                <a:schemeClr val="dk1"/>
              </a:buClr>
              <a:buSzPts val="1100"/>
              <a:buFont typeface="Arial"/>
              <a:buNone/>
            </a:pPr>
            <a:r>
              <a:rPr lang="en"/>
              <a:t>Both him and Vincent were tech guys, and they basically started a restaurant with no knowledge at all about the restaurant industry. There were many details to manage: Jason spent most of his time hiring cooks, buying saucepans, dispatching drivers, ordering wild caught salmon, avocados and Asian pears.</a:t>
            </a:r>
            <a:endParaRPr/>
          </a:p>
          <a:p>
            <a:pPr marL="0" lvl="0" indent="0" algn="just" rtl="0">
              <a:lnSpc>
                <a:spcPct val="115000"/>
              </a:lnSpc>
              <a:spcBef>
                <a:spcPts val="0"/>
              </a:spcBef>
              <a:spcAft>
                <a:spcPts val="0"/>
              </a:spcAft>
              <a:buClr>
                <a:schemeClr val="dk1"/>
              </a:buClr>
              <a:buSzPts val="1100"/>
              <a:buFont typeface="Arial"/>
              <a:buNone/>
            </a:pPr>
            <a:r>
              <a:rPr lang="en"/>
              <a:t> </a:t>
            </a:r>
            <a:endParaRPr/>
          </a:p>
          <a:p>
            <a:pPr marL="0" lvl="0" indent="0" algn="just" rtl="0">
              <a:lnSpc>
                <a:spcPct val="115000"/>
              </a:lnSpc>
              <a:spcBef>
                <a:spcPts val="0"/>
              </a:spcBef>
              <a:spcAft>
                <a:spcPts val="0"/>
              </a:spcAft>
              <a:buClr>
                <a:schemeClr val="dk1"/>
              </a:buClr>
              <a:buSzPts val="1100"/>
              <a:buFont typeface="Arial"/>
              <a:buNone/>
            </a:pPr>
            <a:r>
              <a:rPr lang="en"/>
              <a:t>He would have also needed to take inventory and make sure pricy ingredients weren’t going to waste. Lots of details and costs that he wasn’t tracking closely.</a:t>
            </a:r>
            <a:endParaRPr/>
          </a:p>
          <a:p>
            <a:pPr marL="0" lvl="0" indent="0" algn="just" rtl="0">
              <a:lnSpc>
                <a:spcPct val="115000"/>
              </a:lnSpc>
              <a:spcBef>
                <a:spcPts val="0"/>
              </a:spcBef>
              <a:spcAft>
                <a:spcPts val="0"/>
              </a:spcAft>
              <a:buClr>
                <a:schemeClr val="dk1"/>
              </a:buClr>
              <a:buSzPts val="1100"/>
              <a:buFont typeface="Arial"/>
              <a:buNone/>
            </a:pPr>
            <a:r>
              <a:rPr lang="en"/>
              <a:t> </a:t>
            </a:r>
            <a:endParaRPr/>
          </a:p>
          <a:p>
            <a:pPr marL="0" lvl="0" indent="0" algn="just" rtl="0">
              <a:lnSpc>
                <a:spcPct val="115000"/>
              </a:lnSpc>
              <a:spcBef>
                <a:spcPts val="0"/>
              </a:spcBef>
              <a:spcAft>
                <a:spcPts val="0"/>
              </a:spcAft>
              <a:buClr>
                <a:schemeClr val="dk1"/>
              </a:buClr>
              <a:buSzPts val="1100"/>
              <a:buFont typeface="Arial"/>
              <a:buNone/>
            </a:pPr>
            <a:r>
              <a:rPr lang="en"/>
              <a:t>Since money in the bank account would keep them alive for just a couple of months, they needed to put in place some turnaround actions, and they needed to do it quickly. </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ca08f85f1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ca08f85f1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dirty="0">
                <a:solidFill>
                  <a:schemeClr val="dk1"/>
                </a:solidFill>
              </a:rPr>
              <a:t>They decided to put in place 3 main solutions:</a:t>
            </a:r>
            <a:endParaRPr dirty="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228600" algn="just" rtl="0">
              <a:lnSpc>
                <a:spcPct val="115000"/>
              </a:lnSpc>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First of all, both of them would have been focused on financials (also Vincent who was the CTO). Due to the emergency situation, this was not the best time to invest time thinking about app features and tech infrastructure</a:t>
            </a:r>
            <a:endParaRPr dirty="0">
              <a:solidFill>
                <a:schemeClr val="dk1"/>
              </a:solidFill>
            </a:endParaRPr>
          </a:p>
          <a:p>
            <a:pPr marL="0" lvl="0" indent="-228600" algn="just" rtl="0">
              <a:lnSpc>
                <a:spcPct val="115000"/>
              </a:lnSpc>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The would have eliminated from the menu all dishes with expensive ingredients</a:t>
            </a:r>
            <a:endParaRPr dirty="0">
              <a:solidFill>
                <a:schemeClr val="dk1"/>
              </a:solidFill>
            </a:endParaRPr>
          </a:p>
          <a:p>
            <a:pPr marL="0" lvl="0" indent="-228600" algn="just" rtl="0">
              <a:lnSpc>
                <a:spcPct val="115000"/>
              </a:lnSpc>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They would have allowed delivery times to be less ambitious, adding a delivery fee as well</a:t>
            </a:r>
            <a:endParaRPr dirty="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For 3 days, it worked. Sometimes they were making a penny out of a box, sometimes 50cent, other times even a dollar of profit. They saw it as an accomplishment, but it didn’t last.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They found out that on-demand wasn’t making money, so they needed a better way to predict demand, to reduce waste.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228600" algn="l" rtl="0">
              <a:lnSpc>
                <a:spcPct val="115000"/>
              </a:lnSpc>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They solved it adding an “Order Ahead” feature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(every day, customers could tell in the morning which meal they wanted for lunch)</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Well, from an internal perspective it’s perfect: every day you can just buy the ingredients you need and you basically have zero waste. Not sure about how much sense it makes for the client: before they could just order when hungry. Now they had to plan in advance, and also pay a fee for that.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imaginable, sales drastically dropped down. For a while they thought about shutting down the app and basically transform themselves into a more traditional catering business. But actually, it wouldn’t make a lot of sense. They didn’t have much money left and it would have been difficult attracting investors now that they didn’t have good numbers to show them.</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ca08f85f1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ca08f85f1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 at the end, Bento was shut down. And this a final goodbye that founders wrote for all their customers.</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r>
              <a:rPr lang="en"/>
              <a:t>In the period in which Bento was founded, food delivery companies managed to attract a lot of investment. An app called Sprig secured 45M, another one, Munchery raised 85m. None of them exist anymore.</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r>
              <a:rPr lang="en"/>
              <a:t>Those days of venture capital enthusiasm for food delivery are definitely over. Now investors are more conscious. They just don’t want to see growth, they want to see how you make money.</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r>
              <a:rPr lang="en"/>
              <a:t>And if there is one way to show that you can make money, it’s definitely unit economics.</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c97f813dc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c97f813dc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unit economics is particularly important for 2 reasons: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22860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Investors will want to see it</a:t>
            </a:r>
            <a:endParaRPr>
              <a:solidFill>
                <a:schemeClr val="dk1"/>
              </a:solidFill>
            </a:endParaRPr>
          </a:p>
          <a:p>
            <a:pPr marL="0" lvl="0" indent="-22860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You want to survive (which should be the most important reason)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c9c39e895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c9c39e89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But what is exactly unit economics?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Unit economics explains how much money you make on a unit basis.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makes you understand whether you have or not have a margin on every product you sell, and for a very young startup it is much more important than the bottom line of your income </a:t>
            </a:r>
            <a:r>
              <a:rPr lang="en" dirty="0" smtClean="0">
                <a:solidFill>
                  <a:schemeClr val="dk1"/>
                </a:solidFill>
              </a:rPr>
              <a:t>statement</a:t>
            </a:r>
            <a:r>
              <a:rPr lang="en" baseline="0" dirty="0" smtClean="0">
                <a:solidFill>
                  <a:schemeClr val="dk1"/>
                </a:solidFill>
              </a:rPr>
              <a:t> because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 have positive margins, no-one will really care about your losses. Your loss just indicates that you just need to sell more units to cover your fixed costs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228600" algn="l" rtl="0">
              <a:lnSpc>
                <a:spcPct val="115000"/>
              </a:lnSpc>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If you have negative margins, instead, the situation is very different. You are basically making a loss on every unit you sell. The more you grow, the more you’ll destroy value. And this is what was happening with Bento.</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f933a7c1e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f933a7c1e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a result, a company will be a viable investment if it has positive unit economics.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22860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f933a7c1e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f933a7c1e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a result, a company will be a viable investment if it has positive unit economics.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22860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f774ecb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f774ecb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7f933a7c1e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7f933a7c1e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As a result, a company will be a viable investment if it has positive unit economics. </a:t>
            </a:r>
            <a:endParaRPr dirty="0">
              <a:solidFill>
                <a:schemeClr val="dk1"/>
              </a:solidFill>
            </a:endParaRPr>
          </a:p>
          <a:p>
            <a:pPr marL="0" lvl="0" indent="-228600" algn="l" rtl="0">
              <a:lnSpc>
                <a:spcPct val="115000"/>
              </a:lnSpc>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2188246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7f933a7c1e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7f933a7c1e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As a result, a company will be a viable investment if it has positive unit economics. </a:t>
            </a:r>
            <a:endParaRPr lang="en" dirty="0" smtClean="0">
              <a:solidFill>
                <a:schemeClr val="dk1"/>
              </a:solidFill>
            </a:endParaRPr>
          </a:p>
          <a:p>
            <a:pPr marL="0" lvl="0" indent="0" algn="l" rtl="0">
              <a:spcBef>
                <a:spcPts val="0"/>
              </a:spcBef>
              <a:spcAft>
                <a:spcPts val="0"/>
              </a:spcAft>
              <a:buClr>
                <a:schemeClr val="dk1"/>
              </a:buClr>
              <a:buSzPts val="1100"/>
              <a:buFont typeface="Arial"/>
              <a:buNone/>
            </a:pPr>
            <a:endParaRPr lang="en"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t>Peter Drucker is known as the man who invented modern business management.  He wrote 39 books on the subject and is widely regarded as the greatest management thinker of all time.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228600" algn="l" rtl="0">
              <a:lnSpc>
                <a:spcPct val="115000"/>
              </a:lnSpc>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1093322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c9c39e895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c9c39e895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we consider units, there are two alternatives: product &amp; customer.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Customer is a unit is useful when you have recurring revenues: e.g. SaaS, ecommerce, subscriptions</a:t>
            </a:r>
            <a:endParaRPr dirty="0"/>
          </a:p>
          <a:p>
            <a:pPr marL="0" lvl="0" indent="0" algn="l" rtl="0">
              <a:spcBef>
                <a:spcPts val="0"/>
              </a:spcBef>
              <a:spcAft>
                <a:spcPts val="0"/>
              </a:spcAft>
              <a:buNone/>
            </a:pPr>
            <a:r>
              <a:rPr lang="en" dirty="0"/>
              <a:t>Product is a unit is useful when you have a tangible product and not that many repeated </a:t>
            </a:r>
            <a:r>
              <a:rPr lang="en" dirty="0" smtClean="0"/>
              <a:t>purchases, e.g. a TV,</a:t>
            </a:r>
            <a:r>
              <a:rPr lang="en" baseline="0" dirty="0" smtClean="0"/>
              <a:t> a mountain bike, etc. </a:t>
            </a: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r>
              <a:rPr lang="en" dirty="0" smtClean="0"/>
              <a:t>It’s som</a:t>
            </a:r>
            <a:r>
              <a:rPr lang="en-ZA" dirty="0" smtClean="0"/>
              <a:t>e</a:t>
            </a:r>
            <a:r>
              <a:rPr lang="en" dirty="0" smtClean="0"/>
              <a:t>times</a:t>
            </a:r>
            <a:r>
              <a:rPr lang="en" baseline="0" dirty="0" smtClean="0"/>
              <a:t> easily evident as to which should be the unit. If you find in your case that it’s not obvious, don’t be alarmed. </a:t>
            </a:r>
          </a:p>
          <a:p>
            <a:pPr marL="0" lvl="0" indent="0" algn="l" rtl="0">
              <a:spcBef>
                <a:spcPts val="0"/>
              </a:spcBef>
              <a:spcAft>
                <a:spcPts val="0"/>
              </a:spcAft>
              <a:buNone/>
            </a:pPr>
            <a:endParaRPr lang="en" baseline="0" dirty="0" smtClean="0"/>
          </a:p>
          <a:p>
            <a:pPr marL="0" lvl="0" indent="0" algn="l" rtl="0">
              <a:spcBef>
                <a:spcPts val="0"/>
              </a:spcBef>
              <a:spcAft>
                <a:spcPts val="0"/>
              </a:spcAft>
              <a:buNone/>
            </a:pPr>
            <a:r>
              <a:rPr lang="en" baseline="0" dirty="0" smtClean="0"/>
              <a:t>Many of you will be looking at your customer as your unit, simply because you don’t have </a:t>
            </a:r>
            <a:r>
              <a:rPr lang="en" baseline="0" dirty="0" smtClean="0"/>
              <a:t>one product. </a:t>
            </a:r>
            <a:endParaRPr lang="en" baseline="0" dirty="0" smtClean="0"/>
          </a:p>
          <a:p>
            <a:pPr marL="0" lvl="0" indent="0" algn="l" rtl="0">
              <a:spcBef>
                <a:spcPts val="0"/>
              </a:spcBef>
              <a:spcAft>
                <a:spcPts val="0"/>
              </a:spcAft>
              <a:buNone/>
            </a:pPr>
            <a:endParaRPr lang="en" baseline="0" dirty="0" smtClean="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c9c39e895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c9c39e895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Let’s delve a little bit more in detail into a </a:t>
            </a:r>
            <a:r>
              <a:rPr lang="en-GB" dirty="0" err="1" smtClean="0"/>
              <a:t>producst</a:t>
            </a:r>
            <a:r>
              <a:rPr lang="en-GB" dirty="0" smtClean="0"/>
              <a:t> unit</a:t>
            </a:r>
            <a:endParaRPr dirty="0"/>
          </a:p>
        </p:txBody>
      </p:sp>
    </p:spTree>
    <p:extLst>
      <p:ext uri="{BB962C8B-B14F-4D97-AF65-F5344CB8AC3E}">
        <p14:creationId xmlns:p14="http://schemas.microsoft.com/office/powerpoint/2010/main" val="2759560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c9c39e895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c9c39e895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smtClean="0"/>
              <a:t>A </a:t>
            </a:r>
            <a:r>
              <a:rPr lang="en" dirty="0"/>
              <a:t>metric we will want to monitor is the Contribution Margin, which is the difference between the price of a unit and the variable costs associated to it.</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r>
              <a:rPr lang="en" dirty="0"/>
              <a:t>In this graph, we can see two lines, the upper one which represents sales and the lower one which represents variable costs. The Contribution Margin will be the red area in the middle.</a:t>
            </a:r>
            <a:endParaRPr dirty="0"/>
          </a:p>
          <a:p>
            <a:pPr marL="0" lvl="0" indent="0" algn="l" rtl="0">
              <a:spcBef>
                <a:spcPts val="0"/>
              </a:spcBef>
              <a:spcAft>
                <a:spcPts val="0"/>
              </a:spcAft>
              <a:buClr>
                <a:schemeClr val="dk1"/>
              </a:buClr>
              <a:buSzPts val="1100"/>
              <a:buFont typeface="Arial"/>
              <a:buNone/>
            </a:pPr>
            <a:r>
              <a:rPr lang="en" dirty="0"/>
              <a:t>So, this formula here is apparently very simple: you just have to take the price and subtract the variable costs. However, while the price is something that you have clearly defined, variable costs might be more of an issue.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caf0511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caf0511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for example we are producing electric skateboards, this might be the breakdown of </a:t>
            </a:r>
            <a:r>
              <a:rPr lang="en" dirty="0" smtClean="0"/>
              <a:t>costs</a:t>
            </a:r>
          </a:p>
          <a:p>
            <a:pPr marL="0" lvl="0" indent="0" algn="l" rtl="0">
              <a:spcBef>
                <a:spcPts val="0"/>
              </a:spcBef>
              <a:spcAft>
                <a:spcPts val="0"/>
              </a:spcAft>
              <a:buNone/>
            </a:pPr>
            <a:endParaRPr lang="en" dirty="0" smtClean="0"/>
          </a:p>
          <a:p>
            <a:pPr marL="0" lvl="0" indent="0" algn="l" rtl="0">
              <a:spcBef>
                <a:spcPts val="0"/>
              </a:spcBef>
              <a:spcAft>
                <a:spcPts val="0"/>
              </a:spcAft>
              <a:buNone/>
            </a:pPr>
            <a:r>
              <a:rPr lang="en" dirty="0" smtClean="0"/>
              <a:t>Pay attention here to how the</a:t>
            </a:r>
            <a:r>
              <a:rPr lang="en" baseline="0" dirty="0" smtClean="0"/>
              <a:t> unit cost is communicated. Like Market Size is a $ amount of potential revenue over a year (not months ,not weeks … always over 1 year), unit economics is clearest when communicated in %s with respect to revenue obtained from the unit.  i.e. 100% represent revenue, and form that you chip away variable costs.  When you’re done, what’s left is your contribution margin.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c9fc8b1e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c9fc8b1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Under the assumptions indicated on the right, the cost breakdown we have previously seen would enable us to break even in year 2, which makes it a very interesting investment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caf05113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caf05113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But are these all the </a:t>
            </a:r>
            <a:r>
              <a:rPr lang="en" dirty="0" smtClean="0"/>
              <a:t>unit related </a:t>
            </a:r>
            <a:r>
              <a:rPr lang="en" dirty="0"/>
              <a:t>costs? Can you think about other ones?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caf0511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caf0511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caf05113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caf05113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f774ecce7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f774ecce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US" sz="1100" b="0" i="0" u="none" strike="noStrike" cap="none" dirty="0" smtClean="0">
                <a:solidFill>
                  <a:srgbClr val="000000"/>
                </a:solidFill>
                <a:effectLst/>
                <a:latin typeface="Arial"/>
                <a:ea typeface="Arial"/>
                <a:cs typeface="Arial"/>
                <a:sym typeface="Arial"/>
              </a:rPr>
              <a:t>You may be monitoring your revenue, you may be monitoring your growth</a:t>
            </a:r>
            <a:r>
              <a:rPr lang="en-US" sz="1100" b="0" i="0" u="none" strike="noStrike" cap="none" baseline="0" dirty="0" smtClean="0">
                <a:solidFill>
                  <a:srgbClr val="000000"/>
                </a:solidFill>
                <a:effectLst/>
                <a:latin typeface="Arial"/>
                <a:ea typeface="Arial"/>
                <a:cs typeface="Arial"/>
                <a:sym typeface="Arial"/>
              </a:rPr>
              <a:t> rate, awareness to acquisition conversion funnel, etc. </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US" sz="1100" b="0" i="0" u="none" strike="noStrike" cap="none" baseline="0" dirty="0" smtClean="0">
                <a:solidFill>
                  <a:srgbClr val="000000"/>
                </a:solidFill>
                <a:effectLst/>
                <a:latin typeface="Arial"/>
                <a:ea typeface="Arial"/>
                <a:cs typeface="Arial"/>
                <a:sym typeface="Arial"/>
              </a:rPr>
              <a:t>And you may also have heard of the Unit Economics, often a dreaded term and at times avoided as if it were a branch of the darks arts … which I have the luck of discussing with you today. </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US" sz="1100" b="0" i="0" u="none" strike="noStrike" cap="none" baseline="0" dirty="0" smtClean="0">
                <a:solidFill>
                  <a:srgbClr val="000000"/>
                </a:solidFill>
                <a:effectLst/>
                <a:latin typeface="Arial"/>
                <a:ea typeface="Arial"/>
                <a:cs typeface="Arial"/>
                <a:sym typeface="Arial"/>
              </a:rPr>
              <a:t>Hopefully we will demystifying the Unit Economics a bit better. </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endParaRPr lang="en-US" sz="1100" b="0" i="0" u="none" strike="noStrike" cap="none" baseline="0" dirty="0" smtClean="0">
              <a:solidFill>
                <a:srgbClr val="000000"/>
              </a:solidFill>
              <a:effectLst/>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caf0511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caf0511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This drops the</a:t>
            </a:r>
            <a:r>
              <a:rPr lang="en-GB" baseline="0" dirty="0" smtClean="0"/>
              <a:t> contribution margin to 19%  (from 29%)</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c9fc8b1e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c9fc8b1e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we see, if we consider also the new costs, the margin goes from 29% to 19%. The company will break-even in year 7, which definitely makes it a less attractive </a:t>
            </a:r>
            <a:r>
              <a:rPr lang="en" dirty="0" smtClean="0"/>
              <a:t>investment</a:t>
            </a:r>
            <a:r>
              <a:rPr lang="en" baseline="0" dirty="0" smtClean="0"/>
              <a:t> … and less attractive to be the startup founder for the next 7 years either. </a:t>
            </a:r>
            <a:r>
              <a:rPr lang="en" dirty="0" smtClean="0"/>
              <a:t> </a:t>
            </a:r>
            <a:r>
              <a:rPr lang="en" dirty="0"/>
              <a:t>Much more cash will be burnt.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7f933a7c1e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7f933a7c1e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a result, a company will be a viable investment if it has positive unit economics.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22860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c9c39e895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c9c39e895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The customer as</a:t>
            </a:r>
            <a:r>
              <a:rPr lang="en-GB" baseline="0" dirty="0" smtClean="0"/>
              <a:t> a unit is a slightly different beast …. </a:t>
            </a:r>
            <a:endParaRPr dirty="0"/>
          </a:p>
        </p:txBody>
      </p:sp>
    </p:spTree>
    <p:extLst>
      <p:ext uri="{BB962C8B-B14F-4D97-AF65-F5344CB8AC3E}">
        <p14:creationId xmlns:p14="http://schemas.microsoft.com/office/powerpoint/2010/main" val="347362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c9c39e895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5c9c39e895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In the case of the customer,</a:t>
            </a:r>
            <a:r>
              <a:rPr lang="en-GB" baseline="0" dirty="0" smtClean="0"/>
              <a:t> </a:t>
            </a:r>
            <a:r>
              <a:rPr lang="en-GB" baseline="0" dirty="0" smtClean="0"/>
              <a:t>there are two metrics at play: LTV and Cost of Generating Revenue</a:t>
            </a:r>
            <a:endParaRPr lang="en-GB" baseline="0" dirty="0" smtClean="0"/>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Life Time Value of a customer is: the sum of all payments the customer will make over a number of weeks, months, years of being the </a:t>
            </a:r>
            <a:r>
              <a:rPr lang="en-GB" baseline="0" dirty="0" err="1" smtClean="0"/>
              <a:t>startup’s</a:t>
            </a:r>
            <a:r>
              <a:rPr lang="en-GB" baseline="0" dirty="0" smtClean="0"/>
              <a:t> customer. Return customer behaviour can be contract bound (like a SaaS subscription) or behaviour based (like </a:t>
            </a:r>
            <a:r>
              <a:rPr lang="en-GB" baseline="0" dirty="0" smtClean="0"/>
              <a:t>Starbucks/Java </a:t>
            </a:r>
            <a:r>
              <a:rPr lang="en-GB" baseline="0" dirty="0" smtClean="0"/>
              <a:t>customers who need their daily coffee)</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Cost of Generating Revenue: is the sum total of marketing costs incurred by the company to get the customer to try the product and make at least 1 payment. </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Cost of Generating Revenue should not be confused with CAC which is about acquiring the customer (i.e. marketing and sales costs)</a:t>
            </a:r>
          </a:p>
          <a:p>
            <a:pPr marL="0" lvl="0" indent="0" algn="l" rtl="0">
              <a:spcBef>
                <a:spcPts val="0"/>
              </a:spcBef>
              <a:spcAft>
                <a:spcPts val="0"/>
              </a:spcAft>
              <a:buNone/>
            </a:pPr>
            <a:endParaRPr lang="en-GB" baseline="0" dirty="0" smtClean="0"/>
          </a:p>
          <a:p>
            <a:pPr marL="0" lvl="0" indent="0" algn="l" rtl="0">
              <a:spcBef>
                <a:spcPts val="0"/>
              </a:spcBef>
              <a:spcAft>
                <a:spcPts val="0"/>
              </a:spcAft>
              <a:buNone/>
            </a:pPr>
            <a:endParaRPr lang="en-GB" baseline="0" dirty="0" smtClean="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5c9c39e895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5c9c39e895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900" dirty="0" smtClean="0">
                <a:solidFill>
                  <a:srgbClr val="33475B"/>
                </a:solidFill>
                <a:highlight>
                  <a:srgbClr val="F5F8FA"/>
                </a:highlight>
                <a:latin typeface="Helvetica Neue"/>
                <a:ea typeface="Helvetica Neue"/>
                <a:cs typeface="Helvetica Neue"/>
                <a:sym typeface="Helvetica Neue"/>
              </a:rPr>
              <a:t>List not exhaustive … </a:t>
            </a:r>
          </a:p>
          <a:p>
            <a:pPr marL="0" lvl="0" indent="0" algn="l" rtl="0">
              <a:spcBef>
                <a:spcPts val="0"/>
              </a:spcBef>
              <a:spcAft>
                <a:spcPts val="0"/>
              </a:spcAft>
              <a:buNone/>
            </a:pPr>
            <a:endParaRPr lang="en-GB" sz="900" dirty="0" smtClean="0">
              <a:solidFill>
                <a:srgbClr val="33475B"/>
              </a:solidFill>
              <a:highlight>
                <a:srgbClr val="F5F8FA"/>
              </a:highlight>
              <a:latin typeface="Helvetica Neue"/>
              <a:ea typeface="Helvetica Neue"/>
              <a:cs typeface="Helvetica Neue"/>
              <a:sym typeface="Helvetica Neue"/>
            </a:endParaRPr>
          </a:p>
          <a:p>
            <a:pPr marL="0" lvl="0" indent="0" algn="l" rtl="0">
              <a:spcBef>
                <a:spcPts val="0"/>
              </a:spcBef>
              <a:spcAft>
                <a:spcPts val="0"/>
              </a:spcAft>
              <a:buNone/>
            </a:pPr>
            <a:r>
              <a:rPr lang="en-GB" sz="900" dirty="0" smtClean="0">
                <a:solidFill>
                  <a:srgbClr val="33475B"/>
                </a:solidFill>
                <a:highlight>
                  <a:srgbClr val="F5F8FA"/>
                </a:highlight>
                <a:latin typeface="Helvetica Neue"/>
                <a:ea typeface="Helvetica Neue"/>
                <a:cs typeface="Helvetica Neue"/>
                <a:sym typeface="Helvetica Neue"/>
              </a:rPr>
              <a:t>Your unit economics needs to be adjusted over time</a:t>
            </a:r>
            <a:endParaRPr sz="900" dirty="0">
              <a:solidFill>
                <a:srgbClr val="33475B"/>
              </a:solidFill>
              <a:highlight>
                <a:srgbClr val="F5F8FA"/>
              </a:highlight>
              <a:latin typeface="Helvetica Neue"/>
              <a:ea typeface="Helvetica Neue"/>
              <a:cs typeface="Helvetica Neue"/>
              <a:sym typeface="Helvetica Neue"/>
            </a:endParaRPr>
          </a:p>
        </p:txBody>
      </p:sp>
    </p:spTree>
    <p:extLst>
      <p:ext uri="{BB962C8B-B14F-4D97-AF65-F5344CB8AC3E}">
        <p14:creationId xmlns:p14="http://schemas.microsoft.com/office/powerpoint/2010/main" val="2976659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c9c39e895_1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c9c39e895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rgbClr val="33475B"/>
              </a:solidFill>
              <a:highlight>
                <a:srgbClr val="F5F8FA"/>
              </a:highlight>
              <a:latin typeface="Helvetica Neue"/>
              <a:ea typeface="Helvetica Neue"/>
              <a:cs typeface="Helvetica Neue"/>
              <a:sym typeface="Helvetica Neu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c9c39e895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5c9c39e895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Unit economics are positive in the case when LTV is bigger than CAC</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360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c9c39e895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c9c39e895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c9c39e895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c9c39e895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LTV: How much does a customer spend with you on average over a reasonable period of time (up to 3 years for early stage ventures)</a:t>
            </a:r>
            <a:endParaRPr/>
          </a:p>
          <a:p>
            <a:pPr marL="0" lvl="0" indent="0" algn="l" rtl="0">
              <a:spcBef>
                <a:spcPts val="0"/>
              </a:spcBef>
              <a:spcAft>
                <a:spcPts val="0"/>
              </a:spcAft>
              <a:buNone/>
            </a:pPr>
            <a:r>
              <a:rPr lang="en" sz="1450">
                <a:solidFill>
                  <a:srgbClr val="3D4351"/>
                </a:solidFill>
                <a:highlight>
                  <a:srgbClr val="FFFFFF"/>
                </a:highlight>
              </a:rPr>
              <a:t>LTV: average revenue a single customer is predicted to generate over the duration of their account.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f774ecce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f774ecce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cb405acc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cb405acc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cb405acc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cb405acc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724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cb405accb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cb405accb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33475B"/>
                </a:solidFill>
                <a:latin typeface="Helvetica Neue"/>
                <a:ea typeface="Helvetica Neue"/>
                <a:cs typeface="Helvetica Neue"/>
                <a:sym typeface="Helvetica Neue"/>
              </a:rPr>
              <a:t>2</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cb405accb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5cb405acc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cb405accb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cb405accb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c9c39e895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c9c39e895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rgbClr val="33475B"/>
              </a:solidFill>
              <a:highlight>
                <a:srgbClr val="F5F8FA"/>
              </a:highlight>
              <a:latin typeface="Helvetica Neue"/>
              <a:ea typeface="Helvetica Neue"/>
              <a:cs typeface="Helvetica Neue"/>
              <a:sym typeface="Helvetica Neue"/>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caf0511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caf0511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dirty="0" smtClean="0">
                <a:solidFill>
                  <a:srgbClr val="33475B"/>
                </a:solidFill>
                <a:latin typeface="Helvetica Neue"/>
                <a:ea typeface="Helvetica Neue"/>
                <a:cs typeface="Helvetica Neue"/>
                <a:sym typeface="Helvetica Neue"/>
              </a:rPr>
              <a:t>Let’s do a quick example of </a:t>
            </a:r>
            <a:r>
              <a:rPr lang="en" sz="900" dirty="0" smtClean="0">
                <a:solidFill>
                  <a:srgbClr val="33475B"/>
                </a:solidFill>
                <a:latin typeface="Helvetica Neue"/>
                <a:ea typeface="Helvetica Neue"/>
                <a:cs typeface="Helvetica Neue"/>
                <a:sym typeface="Helvetica Neue"/>
              </a:rPr>
              <a:t>how marketing</a:t>
            </a:r>
            <a:r>
              <a:rPr lang="en" sz="900" baseline="0" dirty="0" smtClean="0">
                <a:solidFill>
                  <a:srgbClr val="33475B"/>
                </a:solidFill>
                <a:latin typeface="Helvetica Neue"/>
                <a:ea typeface="Helvetica Neue"/>
                <a:cs typeface="Helvetica Neue"/>
                <a:sym typeface="Helvetica Neue"/>
              </a:rPr>
              <a:t> cost, as part of</a:t>
            </a:r>
            <a:r>
              <a:rPr lang="en" sz="900" dirty="0" smtClean="0">
                <a:solidFill>
                  <a:srgbClr val="33475B"/>
                </a:solidFill>
                <a:latin typeface="Helvetica Neue"/>
                <a:ea typeface="Helvetica Neue"/>
                <a:cs typeface="Helvetica Neue"/>
                <a:sym typeface="Helvetica Neue"/>
              </a:rPr>
              <a:t> </a:t>
            </a:r>
            <a:r>
              <a:rPr lang="en" sz="900" dirty="0" smtClean="0">
                <a:solidFill>
                  <a:srgbClr val="33475B"/>
                </a:solidFill>
                <a:latin typeface="Helvetica Neue"/>
                <a:ea typeface="Helvetica Neue"/>
                <a:cs typeface="Helvetica Neue"/>
                <a:sym typeface="Helvetica Neue"/>
              </a:rPr>
              <a:t>CAC (customer acquisitio cost), which is a subset of cost</a:t>
            </a:r>
            <a:r>
              <a:rPr lang="en" sz="900" baseline="0" dirty="0" smtClean="0">
                <a:solidFill>
                  <a:srgbClr val="33475B"/>
                </a:solidFill>
                <a:latin typeface="Helvetica Neue"/>
                <a:ea typeface="Helvetica Neue"/>
                <a:cs typeface="Helvetica Neue"/>
                <a:sym typeface="Helvetica Neue"/>
              </a:rPr>
              <a:t> of generating revenues, will be calculated. Customer acquisition cost is the cost of how much $ it takes you to get a customer through the “door” to pay the first time. </a:t>
            </a:r>
          </a:p>
          <a:p>
            <a:pPr marL="0" lvl="0" indent="0" algn="l" rtl="0">
              <a:lnSpc>
                <a:spcPct val="100000"/>
              </a:lnSpc>
              <a:spcBef>
                <a:spcPts val="0"/>
              </a:spcBef>
              <a:spcAft>
                <a:spcPts val="0"/>
              </a:spcAft>
              <a:buNone/>
            </a:pPr>
            <a:endParaRPr lang="en" sz="900" baseline="0" dirty="0" smtClean="0">
              <a:solidFill>
                <a:srgbClr val="33475B"/>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900" dirty="0" smtClean="0">
                <a:solidFill>
                  <a:srgbClr val="33475B"/>
                </a:solidFill>
                <a:latin typeface="Helvetica Neue"/>
                <a:ea typeface="Helvetica Neue"/>
                <a:cs typeface="Helvetica Neue"/>
                <a:sym typeface="Helvetica Neue"/>
              </a:rPr>
              <a:t>Example </a:t>
            </a:r>
            <a:r>
              <a:rPr lang="en" sz="900" dirty="0">
                <a:solidFill>
                  <a:srgbClr val="33475B"/>
                </a:solidFill>
                <a:latin typeface="Helvetica Neue"/>
                <a:ea typeface="Helvetica Neue"/>
                <a:cs typeface="Helvetica Neue"/>
                <a:sym typeface="Helvetica Neue"/>
              </a:rPr>
              <a:t>on how to calculate CAC using ecommerce store example.</a:t>
            </a:r>
            <a:endParaRPr sz="900" dirty="0">
              <a:solidFill>
                <a:srgbClr val="33475B"/>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900" dirty="0" smtClean="0">
                <a:solidFill>
                  <a:srgbClr val="33475B"/>
                </a:solidFill>
                <a:latin typeface="Helvetica Neue"/>
                <a:ea typeface="Helvetica Neue"/>
                <a:cs typeface="Helvetica Neue"/>
                <a:sym typeface="Helvetica Neue"/>
              </a:rPr>
              <a:t>$1000 </a:t>
            </a:r>
            <a:r>
              <a:rPr lang="en" sz="900" dirty="0">
                <a:solidFill>
                  <a:srgbClr val="33475B"/>
                </a:solidFill>
                <a:latin typeface="Helvetica Neue"/>
                <a:ea typeface="Helvetica Neue"/>
                <a:cs typeface="Helvetica Neue"/>
                <a:sym typeface="Helvetica Neue"/>
              </a:rPr>
              <a:t>on web search advertisement</a:t>
            </a:r>
            <a:endParaRPr sz="900" dirty="0">
              <a:solidFill>
                <a:srgbClr val="33475B"/>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900" dirty="0" smtClean="0">
                <a:solidFill>
                  <a:srgbClr val="33475B"/>
                </a:solidFill>
                <a:latin typeface="Helvetica Neue"/>
                <a:ea typeface="Helvetica Neue"/>
                <a:cs typeface="Helvetica Neue"/>
                <a:sym typeface="Helvetica Neue"/>
              </a:rPr>
              <a:t>$500 </a:t>
            </a:r>
            <a:r>
              <a:rPr lang="en" sz="900" dirty="0">
                <a:solidFill>
                  <a:srgbClr val="33475B"/>
                </a:solidFill>
                <a:latin typeface="Helvetica Neue"/>
                <a:ea typeface="Helvetica Neue"/>
                <a:cs typeface="Helvetica Neue"/>
                <a:sym typeface="Helvetica Neue"/>
              </a:rPr>
              <a:t>on online </a:t>
            </a:r>
            <a:r>
              <a:rPr lang="en" sz="900" dirty="0" smtClean="0">
                <a:solidFill>
                  <a:srgbClr val="33475B"/>
                </a:solidFill>
                <a:latin typeface="Helvetica Neue"/>
                <a:ea typeface="Helvetica Neue"/>
                <a:cs typeface="Helvetica Neue"/>
                <a:sym typeface="Helvetica Neue"/>
              </a:rPr>
              <a:t>advertisement</a:t>
            </a:r>
          </a:p>
          <a:p>
            <a:pPr marL="0" lvl="0" indent="0" algn="l" rtl="0">
              <a:lnSpc>
                <a:spcPct val="100000"/>
              </a:lnSpc>
              <a:spcBef>
                <a:spcPts val="0"/>
              </a:spcBef>
              <a:spcAft>
                <a:spcPts val="0"/>
              </a:spcAft>
              <a:buNone/>
            </a:pPr>
            <a:endParaRPr lang="en" sz="900" dirty="0" smtClean="0">
              <a:solidFill>
                <a:srgbClr val="33475B"/>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900" dirty="0" smtClean="0">
                <a:solidFill>
                  <a:srgbClr val="33475B"/>
                </a:solidFill>
                <a:latin typeface="Helvetica Neue"/>
                <a:ea typeface="Helvetica Neue"/>
                <a:cs typeface="Helvetica Neue"/>
                <a:sym typeface="Helvetica Neue"/>
              </a:rPr>
              <a:t>This resulted in getting</a:t>
            </a:r>
            <a:r>
              <a:rPr lang="en" sz="900" baseline="0" dirty="0" smtClean="0">
                <a:solidFill>
                  <a:srgbClr val="33475B"/>
                </a:solidFill>
                <a:latin typeface="Helvetica Neue"/>
                <a:ea typeface="Helvetica Neue"/>
                <a:cs typeface="Helvetica Neue"/>
                <a:sym typeface="Helvetica Neue"/>
              </a:rPr>
              <a:t> 550 clicks. But not everybody who ends up clicking ends up following through to become your paying customer.  </a:t>
            </a:r>
          </a:p>
          <a:p>
            <a:pPr marL="0" lvl="0" indent="0" algn="l" rtl="0">
              <a:lnSpc>
                <a:spcPct val="100000"/>
              </a:lnSpc>
              <a:spcBef>
                <a:spcPts val="0"/>
              </a:spcBef>
              <a:spcAft>
                <a:spcPts val="0"/>
              </a:spcAft>
              <a:buNone/>
            </a:pPr>
            <a:endParaRPr lang="en" sz="900" baseline="0" dirty="0" smtClean="0">
              <a:solidFill>
                <a:srgbClr val="33475B"/>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900" baseline="0" dirty="0" smtClean="0">
                <a:solidFill>
                  <a:srgbClr val="33475B"/>
                </a:solidFill>
                <a:latin typeface="Helvetica Neue"/>
                <a:ea typeface="Helvetica Neue"/>
                <a:cs typeface="Helvetica Neue"/>
                <a:sym typeface="Helvetica Neue"/>
              </a:rPr>
              <a:t>Let’s say 200 out of the 550 went on to purchase from you, i..e your conversion rate is 40%. </a:t>
            </a:r>
          </a:p>
          <a:p>
            <a:pPr marL="0" lvl="0" indent="0" algn="l" rtl="0">
              <a:lnSpc>
                <a:spcPct val="100000"/>
              </a:lnSpc>
              <a:spcBef>
                <a:spcPts val="0"/>
              </a:spcBef>
              <a:spcAft>
                <a:spcPts val="0"/>
              </a:spcAft>
              <a:buNone/>
            </a:pPr>
            <a:endParaRPr lang="en" sz="900" baseline="0" dirty="0" smtClean="0">
              <a:solidFill>
                <a:srgbClr val="33475B"/>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900" dirty="0">
              <a:solidFill>
                <a:srgbClr val="33475B"/>
              </a:solidFill>
              <a:latin typeface="Helvetica Neue"/>
              <a:ea typeface="Helvetica Neue"/>
              <a:cs typeface="Helvetica Neue"/>
              <a:sym typeface="Helvetica Neue"/>
            </a:endParaRPr>
          </a:p>
          <a:p>
            <a:pPr marL="0" lvl="0" indent="0" algn="l" rtl="0">
              <a:spcBef>
                <a:spcPts val="0"/>
              </a:spcBef>
              <a:spcAft>
                <a:spcPts val="0"/>
              </a:spcAft>
              <a:buNone/>
            </a:pPr>
            <a:endParaRPr sz="900" dirty="0">
              <a:solidFill>
                <a:srgbClr val="33475B"/>
              </a:solidFill>
              <a:highlight>
                <a:srgbClr val="F5F8FA"/>
              </a:highlight>
              <a:latin typeface="Helvetica Neue"/>
              <a:ea typeface="Helvetica Neue"/>
              <a:cs typeface="Helvetica Neue"/>
              <a:sym typeface="Helvetica Neue"/>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cb405acc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cb405accb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https://www.demandjump.com/blog/customer-acquisition-cost-by-industry</a:t>
            </a:r>
            <a:endParaRPr sz="1400"/>
          </a:p>
          <a:p>
            <a:pPr marL="0" lvl="0" indent="0" algn="l" rtl="0">
              <a:spcBef>
                <a:spcPts val="0"/>
              </a:spcBef>
              <a:spcAft>
                <a:spcPts val="0"/>
              </a:spcAft>
              <a:buNone/>
            </a:pPr>
            <a:r>
              <a:rPr lang="en" sz="1400"/>
              <a:t>CAC for various industries. However outdated (2013 datasets)</a:t>
            </a:r>
            <a:endParaRPr sz="1400"/>
          </a:p>
          <a:p>
            <a:pPr marL="0" lvl="0" indent="0" algn="l" rtl="0">
              <a:spcBef>
                <a:spcPts val="0"/>
              </a:spcBef>
              <a:spcAft>
                <a:spcPts val="0"/>
              </a:spcAft>
              <a:buNone/>
            </a:pPr>
            <a:endParaRPr sz="900">
              <a:solidFill>
                <a:srgbClr val="33475B"/>
              </a:solidFill>
              <a:highlight>
                <a:srgbClr val="F5F8FA"/>
              </a:highlight>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7f774ecce7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7f774ecce7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497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smtClean="0"/>
              <a:t>Worksheet:</a:t>
            </a:r>
            <a:r>
              <a:rPr lang="en-GB" baseline="0" dirty="0" smtClean="0"/>
              <a:t> </a:t>
            </a:r>
            <a:r>
              <a:rPr lang="en-ZA" dirty="0" smtClean="0">
                <a:hlinkClick r:id="rId3"/>
              </a:rPr>
              <a:t>https://docs.google.com/spreadsheets/d/1pc2T7KpIuwNt6yi539XUcbwefSM_4xCk9nJwn4_xvOw/edit#gid=351319729</a:t>
            </a:r>
            <a:endParaRPr lang="en-GB"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smtClean="0"/>
              <a:t>Objective: the aim is for the team to have a discussion about what is the “unit” – this is not always an easy question to identify, and specially difficult to comprehend why the customer is the right</a:t>
            </a:r>
            <a:r>
              <a:rPr lang="en-GB" baseline="0" dirty="0" smtClean="0"/>
              <a:t> unit for sticky behaviour for some start-ups</a:t>
            </a:r>
            <a:r>
              <a:rPr lang="en-GB" dirty="0" smtClean="0"/>
              <a:t>. The goal of this exercise is to get them to achieve</a:t>
            </a:r>
            <a:r>
              <a:rPr lang="en-GB" baseline="0" dirty="0" smtClean="0"/>
              <a:t> any one of steps 1 – 4 during this exercise.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aseline="0" dirty="0" smtClean="0"/>
              <a:t>1)Per 1 above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aseline="0" dirty="0" smtClean="0"/>
              <a:t>2)Per 2 above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aseline="0" dirty="0" smtClean="0"/>
              <a:t>3)Per 3 above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aseline="0" dirty="0" smtClean="0"/>
              <a:t>4)Combine 3 &amp; 2 to use actual $ values to create unit econ calculations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aseline="0" dirty="0" smtClean="0"/>
              <a:t>It should be perfectly acceptable for a team to have only discussed #1 during the 30 min breakout if that turns out to be an important question to clarify. Coaches should continue with a conversation during regular weekly sessions. </a:t>
            </a:r>
            <a:endParaRPr lang="en-GB"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smtClean="0"/>
              <a:t>Other notes/reference: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smtClean="0"/>
              <a:t>A more detailed case</a:t>
            </a:r>
            <a:r>
              <a:rPr lang="en-GB" baseline="0" dirty="0" smtClean="0"/>
              <a:t> study with discount rate considerations + LTV methodologies can be found here: </a:t>
            </a:r>
            <a:r>
              <a:rPr lang="en-ZA" dirty="0" smtClean="0">
                <a:hlinkClick r:id="rId4"/>
              </a:rPr>
              <a:t>https://blog.kissmetrics.com/wp-content/uploads/2011/08/calculating-ltv.pdf?_ga=2.90488605.649989771.1589055781-1697600589.1589055781</a:t>
            </a:r>
            <a:endParaRPr lang="en-ZA"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smtClean="0"/>
              <a:t>Antler VC metrics:</a:t>
            </a:r>
            <a:r>
              <a:rPr lang="en-GB" baseline="0" dirty="0" smtClean="0"/>
              <a:t>  https://drive.google.com/file/d/1FLlms5uoz2KVCkNOArwOCIzE5JfNHUKV/view?usp=sharing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ZA" dirty="0" smtClean="0">
                <a:hlinkClick r:id="rId5"/>
              </a:rPr>
              <a:t>https://www.cleverism.com/ultimate-guide-unit-economics/</a:t>
            </a:r>
            <a:r>
              <a:rPr lang="en-GB" baseline="0" dirty="0" smtClean="0"/>
              <a:t> </a:t>
            </a:r>
            <a:endParaRPr lang="en-ZA" dirty="0" smtClean="0"/>
          </a:p>
          <a:p>
            <a:endParaRPr lang="en-ZA" dirty="0"/>
          </a:p>
        </p:txBody>
      </p:sp>
    </p:spTree>
    <p:extLst>
      <p:ext uri="{BB962C8B-B14F-4D97-AF65-F5344CB8AC3E}">
        <p14:creationId xmlns:p14="http://schemas.microsoft.com/office/powerpoint/2010/main" val="814684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f774ecce7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f774ecce7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dirty="0"/>
              <a:t>You should at all times, be on top of your cash - how much do you have left, how much are you burning per month, when will you need to raise </a:t>
            </a:r>
            <a:r>
              <a:rPr lang="en" dirty="0" smtClean="0"/>
              <a:t>again.</a:t>
            </a:r>
            <a:r>
              <a:rPr lang="en" baseline="0" dirty="0" smtClean="0"/>
              <a:t> </a:t>
            </a:r>
            <a:endParaRPr lang="en" dirty="0" smtClean="0"/>
          </a:p>
          <a:p>
            <a:pPr marL="0" lvl="0" indent="0" algn="just" rtl="0">
              <a:lnSpc>
                <a:spcPct val="115000"/>
              </a:lnSpc>
              <a:spcBef>
                <a:spcPts val="0"/>
              </a:spcBef>
              <a:spcAft>
                <a:spcPts val="0"/>
              </a:spcAft>
              <a:buClr>
                <a:schemeClr val="dk1"/>
              </a:buClr>
              <a:buSzPts val="1100"/>
              <a:buFont typeface="Arial"/>
              <a:buNone/>
            </a:pPr>
            <a:r>
              <a:rPr lang="en" dirty="0" smtClean="0"/>
              <a:t>As </a:t>
            </a:r>
            <a:r>
              <a:rPr lang="en" dirty="0"/>
              <a:t>the cofounders, you should have these figures at your fingertips, at ALL times!! </a:t>
            </a:r>
            <a:endParaRPr lang="en"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smtClean="0"/>
              <a:t>A more detailed case</a:t>
            </a:r>
            <a:r>
              <a:rPr lang="en-GB" baseline="0" dirty="0" smtClean="0"/>
              <a:t> study with discount rate considerations + LTV methodologies can be found here: </a:t>
            </a:r>
            <a:r>
              <a:rPr lang="en-ZA" dirty="0" smtClean="0">
                <a:hlinkClick r:id="rId3"/>
              </a:rPr>
              <a:t>https://blog.kissmetrics.com/wp-content/uploads/2011/08/calculating-ltv.pdf?_ga=2.90488605.649989771.1589055781-1697600589.1589055781</a:t>
            </a:r>
            <a:endParaRPr lang="en-ZA"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smtClean="0"/>
              <a:t>Antler VC metrics:</a:t>
            </a:r>
            <a:r>
              <a:rPr lang="en-GB" baseline="0" dirty="0" smtClean="0"/>
              <a:t>  https://drive.google.com/file/d/1FLlms5uoz2KVCkNOArwOCIzE5JfNHUKV/view?usp=sharing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ZA" dirty="0" smtClean="0">
                <a:hlinkClick r:id="rId4"/>
              </a:rPr>
              <a:t>https://www.cleverism.com/ultimate-guide-unit-economics/</a:t>
            </a:r>
            <a:r>
              <a:rPr lang="en-GB" baseline="0" dirty="0" smtClean="0"/>
              <a:t> </a:t>
            </a:r>
            <a:endParaRPr lang="en-ZA" dirty="0" smtClean="0"/>
          </a:p>
          <a:p>
            <a:endParaRPr lang="en-ZA" dirty="0"/>
          </a:p>
        </p:txBody>
      </p:sp>
    </p:spTree>
    <p:extLst>
      <p:ext uri="{BB962C8B-B14F-4D97-AF65-F5344CB8AC3E}">
        <p14:creationId xmlns:p14="http://schemas.microsoft.com/office/powerpoint/2010/main" val="4085146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7f774ecce7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7f774ecce7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284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5c9c39e895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5c9c39e895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900" dirty="0" smtClean="0">
                <a:solidFill>
                  <a:srgbClr val="33475B"/>
                </a:solidFill>
                <a:highlight>
                  <a:srgbClr val="F5F8FA"/>
                </a:highlight>
                <a:latin typeface="Helvetica Neue"/>
                <a:ea typeface="Helvetica Neue"/>
                <a:cs typeface="Helvetica Neue"/>
                <a:sym typeface="Helvetica Neue"/>
              </a:rPr>
              <a:t>List not exhaustive … </a:t>
            </a:r>
          </a:p>
          <a:p>
            <a:pPr marL="0" lvl="0" indent="0" algn="l" rtl="0">
              <a:spcBef>
                <a:spcPts val="0"/>
              </a:spcBef>
              <a:spcAft>
                <a:spcPts val="0"/>
              </a:spcAft>
              <a:buNone/>
            </a:pPr>
            <a:endParaRPr lang="en-GB" sz="900" dirty="0" smtClean="0">
              <a:solidFill>
                <a:srgbClr val="33475B"/>
              </a:solidFill>
              <a:highlight>
                <a:srgbClr val="F5F8FA"/>
              </a:highlight>
              <a:latin typeface="Helvetica Neue"/>
              <a:ea typeface="Helvetica Neue"/>
              <a:cs typeface="Helvetica Neue"/>
              <a:sym typeface="Helvetica Neue"/>
            </a:endParaRPr>
          </a:p>
          <a:p>
            <a:pPr marL="0" lvl="0" indent="0" algn="l" rtl="0">
              <a:spcBef>
                <a:spcPts val="0"/>
              </a:spcBef>
              <a:spcAft>
                <a:spcPts val="0"/>
              </a:spcAft>
              <a:buNone/>
            </a:pPr>
            <a:r>
              <a:rPr lang="en-GB" sz="900" dirty="0" smtClean="0">
                <a:solidFill>
                  <a:srgbClr val="33475B"/>
                </a:solidFill>
                <a:highlight>
                  <a:srgbClr val="F5F8FA"/>
                </a:highlight>
                <a:latin typeface="Helvetica Neue"/>
                <a:ea typeface="Helvetica Neue"/>
                <a:cs typeface="Helvetica Neue"/>
                <a:sym typeface="Helvetica Neue"/>
              </a:rPr>
              <a:t>Your unit economics needs to be adjusted over time. One major assumption by investors as well as by yourselves, for the health of the company is that, that your margins</a:t>
            </a:r>
            <a:r>
              <a:rPr lang="en-GB" sz="900" baseline="0" dirty="0" smtClean="0">
                <a:solidFill>
                  <a:srgbClr val="33475B"/>
                </a:solidFill>
                <a:highlight>
                  <a:srgbClr val="F5F8FA"/>
                </a:highlight>
                <a:latin typeface="Helvetica Neue"/>
                <a:ea typeface="Helvetica Neue"/>
                <a:cs typeface="Helvetica Neue"/>
                <a:sym typeface="Helvetica Neue"/>
              </a:rPr>
              <a:t> will increase over time, as your company becomes more efficient and your COGS reduce over time. </a:t>
            </a:r>
          </a:p>
          <a:p>
            <a:pPr marL="0" lvl="0" indent="0" algn="l" rtl="0">
              <a:spcBef>
                <a:spcPts val="0"/>
              </a:spcBef>
              <a:spcAft>
                <a:spcPts val="0"/>
              </a:spcAft>
              <a:buNone/>
            </a:pPr>
            <a:endParaRPr lang="en-GB" sz="900" baseline="0" dirty="0" smtClean="0">
              <a:solidFill>
                <a:srgbClr val="33475B"/>
              </a:solidFill>
              <a:highlight>
                <a:srgbClr val="F5F8FA"/>
              </a:highlight>
              <a:latin typeface="Helvetica Neue"/>
              <a:ea typeface="Helvetica Neue"/>
              <a:cs typeface="Helvetica Neue"/>
              <a:sym typeface="Helvetica Neue"/>
            </a:endParaRPr>
          </a:p>
          <a:p>
            <a:pPr marL="0" lvl="0" indent="0" algn="l" rtl="0">
              <a:spcBef>
                <a:spcPts val="0"/>
              </a:spcBef>
              <a:spcAft>
                <a:spcPts val="0"/>
              </a:spcAft>
              <a:buNone/>
            </a:pPr>
            <a:r>
              <a:rPr lang="en-GB" sz="900" baseline="0" dirty="0" smtClean="0">
                <a:solidFill>
                  <a:srgbClr val="33475B"/>
                </a:solidFill>
                <a:highlight>
                  <a:srgbClr val="F5F8FA"/>
                </a:highlight>
                <a:latin typeface="Helvetica Neue"/>
                <a:ea typeface="Helvetica Neue"/>
                <a:cs typeface="Helvetica Neue"/>
                <a:sym typeface="Helvetica Neue"/>
              </a:rPr>
              <a:t>Especially for certain sectors, e.g.  services and network orchestrator type businesses (ref Andreas), this leaves you with an interesting ratio that is the LTV/CAC. </a:t>
            </a:r>
          </a:p>
          <a:p>
            <a:pPr marL="0" lvl="0" indent="0" algn="l" rtl="0">
              <a:spcBef>
                <a:spcPts val="0"/>
              </a:spcBef>
              <a:spcAft>
                <a:spcPts val="0"/>
              </a:spcAft>
              <a:buNone/>
            </a:pPr>
            <a:endParaRPr lang="en-GB" sz="900" baseline="0" dirty="0" smtClean="0">
              <a:solidFill>
                <a:srgbClr val="33475B"/>
              </a:solidFill>
              <a:highlight>
                <a:srgbClr val="F5F8FA"/>
              </a:highlight>
              <a:latin typeface="Helvetica Neue"/>
              <a:ea typeface="Helvetica Neue"/>
              <a:cs typeface="Helvetica Neue"/>
              <a:sym typeface="Helvetica Neue"/>
            </a:endParaRPr>
          </a:p>
          <a:p>
            <a:pPr marL="0" lvl="0" indent="0" algn="l" rtl="0">
              <a:spcBef>
                <a:spcPts val="0"/>
              </a:spcBef>
              <a:spcAft>
                <a:spcPts val="0"/>
              </a:spcAft>
              <a:buNone/>
            </a:pPr>
            <a:endParaRPr sz="900" dirty="0">
              <a:solidFill>
                <a:srgbClr val="33475B"/>
              </a:solidFill>
              <a:highlight>
                <a:srgbClr val="F5F8FA"/>
              </a:highlight>
              <a:latin typeface="Helvetica Neue"/>
              <a:ea typeface="Helvetica Neue"/>
              <a:cs typeface="Helvetica Neue"/>
              <a:sym typeface="Helvetica Neue"/>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Source:  https://www.tractionwise.com/en/magazine/unit-economics/</a:t>
            </a:r>
            <a:endParaRPr lang="en-ZA" dirty="0"/>
          </a:p>
        </p:txBody>
      </p:sp>
    </p:spTree>
    <p:extLst>
      <p:ext uri="{BB962C8B-B14F-4D97-AF65-F5344CB8AC3E}">
        <p14:creationId xmlns:p14="http://schemas.microsoft.com/office/powerpoint/2010/main" val="2099193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cb405acc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cb405accb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https://www.demandjump.com/blog/customer-acquisition-cost-by-industry</a:t>
            </a:r>
            <a:endParaRPr sz="1400"/>
          </a:p>
          <a:p>
            <a:pPr marL="0" lvl="0" indent="0" algn="l" rtl="0">
              <a:spcBef>
                <a:spcPts val="0"/>
              </a:spcBef>
              <a:spcAft>
                <a:spcPts val="0"/>
              </a:spcAft>
              <a:buNone/>
            </a:pPr>
            <a:r>
              <a:rPr lang="en" sz="1400"/>
              <a:t>CAC for various industries. However outdated (2013 datasets)</a:t>
            </a:r>
            <a:endParaRPr sz="1400"/>
          </a:p>
          <a:p>
            <a:pPr marL="0" lvl="0" indent="0" algn="l" rtl="0">
              <a:spcBef>
                <a:spcPts val="0"/>
              </a:spcBef>
              <a:spcAft>
                <a:spcPts val="0"/>
              </a:spcAft>
              <a:buNone/>
            </a:pPr>
            <a:endParaRPr sz="900">
              <a:solidFill>
                <a:srgbClr val="33475B"/>
              </a:solidFill>
              <a:highlight>
                <a:srgbClr val="F5F8FA"/>
              </a:highlight>
              <a:latin typeface="Helvetica Neue"/>
              <a:ea typeface="Helvetica Neue"/>
              <a:cs typeface="Helvetica Neue"/>
              <a:sym typeface="Helvetica Neue"/>
            </a:endParaRPr>
          </a:p>
        </p:txBody>
      </p:sp>
    </p:spTree>
    <p:extLst>
      <p:ext uri="{BB962C8B-B14F-4D97-AF65-F5344CB8AC3E}">
        <p14:creationId xmlns:p14="http://schemas.microsoft.com/office/powerpoint/2010/main" val="37729761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5c9c39e895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5c9c39e895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Healthy ration for most industries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5c9c39e895_1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5c9c39e895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all depends on your industry, how valuable your customer is, how scalable your business model is etc</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5ca08f85f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5ca08f85f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5c9c39e895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5c9c39e895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a:t>
            </a:r>
            <a:endParaRPr/>
          </a:p>
          <a:p>
            <a:pPr marL="0" lvl="0" indent="0" algn="l" rtl="0">
              <a:spcBef>
                <a:spcPts val="0"/>
              </a:spcBef>
              <a:spcAft>
                <a:spcPts val="0"/>
              </a:spcAft>
              <a:buNone/>
            </a:pPr>
            <a:r>
              <a:rPr lang="en"/>
              <a:t>These are just suggestions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c9c39e895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c9c39e895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a:t>
            </a:r>
            <a:endParaRPr/>
          </a:p>
          <a:p>
            <a:pPr marL="0" lvl="0" indent="0" algn="l" rtl="0">
              <a:spcBef>
                <a:spcPts val="0"/>
              </a:spcBef>
              <a:spcAft>
                <a:spcPts val="0"/>
              </a:spcAft>
              <a:buNone/>
            </a:pPr>
            <a:r>
              <a:rPr lang="en"/>
              <a:t>These are just suggestions</a:t>
            </a:r>
            <a:endParaRPr/>
          </a:p>
          <a:p>
            <a:pPr marL="0" lvl="0" indent="0" algn="l" rtl="0">
              <a:spcBef>
                <a:spcPts val="0"/>
              </a:spcBef>
              <a:spcAft>
                <a:spcPts val="0"/>
              </a:spcAft>
              <a:buNone/>
            </a:pPr>
            <a:endParaRPr/>
          </a:p>
          <a:p>
            <a:pPr marL="0" lvl="0" indent="0" algn="l" rtl="0">
              <a:spcBef>
                <a:spcPts val="0"/>
              </a:spcBef>
              <a:spcAft>
                <a:spcPts val="0"/>
              </a:spcAft>
              <a:buNone/>
            </a:pPr>
            <a:r>
              <a:rPr lang="en"/>
              <a:t>Cross selling vs upselling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f774ecce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f774ecce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dirty="0" smtClean="0"/>
              <a:t>This </a:t>
            </a:r>
            <a:r>
              <a:rPr lang="en" dirty="0"/>
              <a:t>is true when you are starting out, but this will be equally as valid when you are worth billions!</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5ca08f85f1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ca08f85f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c9c39e895_1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c9c39e895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don’t just throw money in marketing, but ensure that your marketing and sales strategy have more resources to be more effective and attract bigger audiences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5cb405accb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5cb405acc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262D3D"/>
                </a:solidFill>
                <a:highlight>
                  <a:srgbClr val="FFFFFF"/>
                </a:highlight>
                <a:latin typeface="Merriweather"/>
                <a:ea typeface="Merriweather"/>
                <a:cs typeface="Merriweather"/>
                <a:sym typeface="Merriweather"/>
              </a:rPr>
              <a:t>To be fair, there are certain situations in which razor thin (or even negative) contribution margins </a:t>
            </a:r>
            <a:r>
              <a:rPr lang="en" sz="1200" i="1">
                <a:solidFill>
                  <a:srgbClr val="262D3D"/>
                </a:solidFill>
                <a:highlight>
                  <a:srgbClr val="FFFFFF"/>
                </a:highlight>
                <a:latin typeface="Merriweather"/>
                <a:ea typeface="Merriweather"/>
                <a:cs typeface="Merriweather"/>
                <a:sym typeface="Merriweather"/>
              </a:rPr>
              <a:t>might</a:t>
            </a:r>
            <a:r>
              <a:rPr lang="en" sz="1200">
                <a:solidFill>
                  <a:srgbClr val="262D3D"/>
                </a:solidFill>
                <a:highlight>
                  <a:srgbClr val="FFFFFF"/>
                </a:highlight>
                <a:latin typeface="Merriweather"/>
                <a:ea typeface="Merriweather"/>
                <a:cs typeface="Merriweather"/>
                <a:sym typeface="Merriweather"/>
              </a:rPr>
              <a:t> make sense. </a:t>
            </a:r>
            <a:endParaRPr sz="1200">
              <a:solidFill>
                <a:srgbClr val="262D3D"/>
              </a:solidFill>
              <a:highlight>
                <a:srgbClr val="FFFFFF"/>
              </a:highlight>
              <a:latin typeface="Merriweather"/>
              <a:ea typeface="Merriweather"/>
              <a:cs typeface="Merriweather"/>
              <a:sym typeface="Merriweather"/>
            </a:endParaRPr>
          </a:p>
          <a:p>
            <a:pPr marL="0" lvl="0" indent="0" algn="l" rtl="0">
              <a:lnSpc>
                <a:spcPct val="100000"/>
              </a:lnSpc>
              <a:spcBef>
                <a:spcPts val="0"/>
              </a:spcBef>
              <a:spcAft>
                <a:spcPts val="0"/>
              </a:spcAft>
              <a:buNone/>
            </a:pPr>
            <a:endParaRPr sz="1200">
              <a:solidFill>
                <a:srgbClr val="262D3D"/>
              </a:solidFill>
              <a:highlight>
                <a:srgbClr val="FFFFFF"/>
              </a:highlight>
              <a:latin typeface="Merriweather"/>
              <a:ea typeface="Merriweather"/>
              <a:cs typeface="Merriweather"/>
              <a:sym typeface="Merriweather"/>
            </a:endParaRPr>
          </a:p>
          <a:p>
            <a:pPr marL="0" lvl="0" indent="0" algn="l" rtl="0">
              <a:lnSpc>
                <a:spcPct val="100000"/>
              </a:lnSpc>
              <a:spcBef>
                <a:spcPts val="0"/>
              </a:spcBef>
              <a:spcAft>
                <a:spcPts val="0"/>
              </a:spcAft>
              <a:buNone/>
            </a:pPr>
            <a:r>
              <a:rPr lang="en" b="1">
                <a:solidFill>
                  <a:schemeClr val="dk1"/>
                </a:solidFill>
                <a:latin typeface="Merriweather"/>
                <a:ea typeface="Merriweather"/>
                <a:cs typeface="Merriweather"/>
                <a:sym typeface="Merriweather"/>
              </a:rPr>
              <a:t>Economies of scale:</a:t>
            </a:r>
            <a:r>
              <a:rPr lang="en">
                <a:solidFill>
                  <a:schemeClr val="dk1"/>
                </a:solidFill>
                <a:latin typeface="Merriweather"/>
                <a:ea typeface="Merriweather"/>
                <a:cs typeface="Merriweather"/>
                <a:sym typeface="Merriweather"/>
              </a:rPr>
              <a:t> There are situations in which sales volumes make a material impact on your unit costs. An example would be in COGS, where retail businesses typically receive far more favorable terms from their suppliers at larger output levels.</a:t>
            </a:r>
            <a:endParaRPr>
              <a:solidFill>
                <a:schemeClr val="dk1"/>
              </a:solidFill>
              <a:latin typeface="Merriweather"/>
              <a:ea typeface="Merriweather"/>
              <a:cs typeface="Merriweather"/>
              <a:sym typeface="Merriweather"/>
            </a:endParaRPr>
          </a:p>
          <a:p>
            <a:pPr marL="0" lvl="0" indent="0" algn="l" rtl="0">
              <a:lnSpc>
                <a:spcPct val="100000"/>
              </a:lnSpc>
              <a:spcBef>
                <a:spcPts val="0"/>
              </a:spcBef>
              <a:spcAft>
                <a:spcPts val="0"/>
              </a:spcAft>
              <a:buNone/>
            </a:pPr>
            <a:endParaRPr>
              <a:solidFill>
                <a:schemeClr val="dk1"/>
              </a:solidFill>
              <a:latin typeface="Merriweather"/>
              <a:ea typeface="Merriweather"/>
              <a:cs typeface="Merriweather"/>
              <a:sym typeface="Merriweather"/>
            </a:endParaRPr>
          </a:p>
          <a:p>
            <a:pPr marL="0" lvl="0" indent="0" algn="l" rtl="0">
              <a:lnSpc>
                <a:spcPct val="100000"/>
              </a:lnSpc>
              <a:spcBef>
                <a:spcPts val="0"/>
              </a:spcBef>
              <a:spcAft>
                <a:spcPts val="0"/>
              </a:spcAft>
              <a:buNone/>
            </a:pPr>
            <a:r>
              <a:rPr lang="en">
                <a:solidFill>
                  <a:schemeClr val="dk1"/>
                </a:solidFill>
                <a:latin typeface="Merriweather"/>
                <a:ea typeface="Merriweather"/>
                <a:cs typeface="Merriweather"/>
                <a:sym typeface="Merriweather"/>
              </a:rPr>
              <a:t>However, with higher volumes other expenses increase such as storage rent, salaries etc. Moreover, it is difficult to objectively assess and predict the real impact of the economies of scale. Hence when it is within consideration, the unit economics could be negative but to a really small extent.</a:t>
            </a:r>
            <a:endParaRPr>
              <a:solidFill>
                <a:schemeClr val="dk1"/>
              </a:solidFill>
              <a:latin typeface="Merriweather"/>
              <a:ea typeface="Merriweather"/>
              <a:cs typeface="Merriweather"/>
              <a:sym typeface="Merriweather"/>
            </a:endParaRPr>
          </a:p>
          <a:p>
            <a:pPr marL="0" lvl="0" indent="0" algn="l" rtl="0">
              <a:lnSpc>
                <a:spcPct val="100000"/>
              </a:lnSpc>
              <a:spcBef>
                <a:spcPts val="0"/>
              </a:spcBef>
              <a:spcAft>
                <a:spcPts val="6000"/>
              </a:spcAft>
              <a:buNone/>
            </a:pPr>
            <a:endParaRPr>
              <a:solidFill>
                <a:schemeClr val="dk1"/>
              </a:solidFill>
              <a:latin typeface="Merriweather"/>
              <a:ea typeface="Merriweather"/>
              <a:cs typeface="Merriweather"/>
              <a:sym typeface="Merriweathe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c9fc8b1e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c9fc8b1e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7f774ecce7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7f774ecce7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c9c39e895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c9c39e89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t>Engagement: Q: what are the key audiences?</a:t>
            </a:r>
            <a:endParaRPr sz="900"/>
          </a:p>
          <a:p>
            <a:pPr marL="0" lvl="0" indent="0" algn="l" rtl="0">
              <a:lnSpc>
                <a:spcPct val="100000"/>
              </a:lnSpc>
              <a:spcBef>
                <a:spcPts val="0"/>
              </a:spcBef>
              <a:spcAft>
                <a:spcPts val="0"/>
              </a:spcAft>
              <a:buNone/>
            </a:pPr>
            <a:r>
              <a:rPr lang="en" sz="900"/>
              <a:t>A: Customers and investors</a:t>
            </a:r>
            <a:endParaRPr sz="900"/>
          </a:p>
          <a:p>
            <a:pPr marL="0" lvl="0" indent="0" algn="l" rtl="0">
              <a:lnSpc>
                <a:spcPct val="100000"/>
              </a:lnSpc>
              <a:spcBef>
                <a:spcPts val="0"/>
              </a:spcBef>
              <a:spcAft>
                <a:spcPts val="0"/>
              </a:spcAft>
              <a:buNone/>
            </a:pPr>
            <a:r>
              <a:rPr lang="en" sz="900"/>
              <a:t>Q: what kind of stories do we usualy tell customers?</a:t>
            </a:r>
            <a:endParaRPr sz="900"/>
          </a:p>
          <a:p>
            <a:pPr marL="0" lvl="0" indent="0" algn="l" rtl="0">
              <a:lnSpc>
                <a:spcPct val="100000"/>
              </a:lnSpc>
              <a:spcBef>
                <a:spcPts val="0"/>
              </a:spcBef>
              <a:spcAft>
                <a:spcPts val="0"/>
              </a:spcAft>
              <a:buNone/>
            </a:pPr>
            <a:r>
              <a:rPr lang="en" sz="900"/>
              <a:t>A: </a:t>
            </a:r>
            <a:endParaRPr sz="900"/>
          </a:p>
          <a:p>
            <a:pPr marL="0" lvl="0" indent="0" algn="l" rtl="0">
              <a:lnSpc>
                <a:spcPct val="100000"/>
              </a:lnSpc>
              <a:spcBef>
                <a:spcPts val="0"/>
              </a:spcBef>
              <a:spcAft>
                <a:spcPts val="0"/>
              </a:spcAft>
              <a:buNone/>
            </a:pPr>
            <a:endParaRPr sz="900">
              <a:solidFill>
                <a:schemeClr val="dk1"/>
              </a:solidFill>
            </a:endParaRPr>
          </a:p>
          <a:p>
            <a:pPr marL="0" lvl="0" indent="0" algn="l" rtl="0">
              <a:lnSpc>
                <a:spcPct val="100000"/>
              </a:lnSpc>
              <a:spcBef>
                <a:spcPts val="0"/>
              </a:spcBef>
              <a:spcAft>
                <a:spcPts val="0"/>
              </a:spcAft>
              <a:buNone/>
            </a:pPr>
            <a:r>
              <a:rPr lang="en" sz="900">
                <a:solidFill>
                  <a:schemeClr val="dk1"/>
                </a:solidFill>
              </a:rPr>
              <a:t>The customer.  The story to a potential customer is all about what product or service you offer them, why they should care, how and when you plan to deliver it, and at what price.</a:t>
            </a:r>
            <a:endParaRPr sz="900">
              <a:solidFill>
                <a:schemeClr val="dk1"/>
              </a:solidFill>
            </a:endParaRPr>
          </a:p>
          <a:p>
            <a:pPr marL="0" lvl="0" indent="0" algn="l" rtl="0">
              <a:lnSpc>
                <a:spcPct val="100000"/>
              </a:lnSpc>
              <a:spcBef>
                <a:spcPts val="0"/>
              </a:spcBef>
              <a:spcAft>
                <a:spcPts val="0"/>
              </a:spcAft>
              <a:buNone/>
            </a:pPr>
            <a:endParaRPr sz="900">
              <a:solidFill>
                <a:schemeClr val="dk1"/>
              </a:solidFill>
            </a:endParaRPr>
          </a:p>
          <a:p>
            <a:pPr marL="0" lvl="0" indent="0" algn="l" rtl="0">
              <a:lnSpc>
                <a:spcPct val="100000"/>
              </a:lnSpc>
              <a:spcBef>
                <a:spcPts val="0"/>
              </a:spcBef>
              <a:spcAft>
                <a:spcPts val="0"/>
              </a:spcAft>
              <a:buNone/>
            </a:pPr>
            <a:r>
              <a:rPr lang="en" sz="900">
                <a:solidFill>
                  <a:schemeClr val="dk1"/>
                </a:solidFill>
              </a:rPr>
              <a:t>The investor. The story to an investor is simply how the money they give you will grow into more value, how fast and how big. It is also why you and your team are best placed to execute on that.</a:t>
            </a:r>
            <a:endParaRPr sz="900">
              <a:solidFill>
                <a:schemeClr val="dk1"/>
              </a:solidFill>
            </a:endParaRPr>
          </a:p>
          <a:p>
            <a:pPr marL="0" lvl="0" indent="0" algn="l" rtl="0">
              <a:lnSpc>
                <a:spcPct val="100000"/>
              </a:lnSpc>
              <a:spcBef>
                <a:spcPts val="0"/>
              </a:spcBef>
              <a:spcAft>
                <a:spcPts val="0"/>
              </a:spcAft>
              <a:buNone/>
            </a:pPr>
            <a:endParaRPr sz="900">
              <a:solidFill>
                <a:schemeClr val="dk1"/>
              </a:solidFill>
            </a:endParaRPr>
          </a:p>
          <a:p>
            <a:pPr marL="0" lvl="0" indent="0" algn="l" rtl="0">
              <a:lnSpc>
                <a:spcPct val="100000"/>
              </a:lnSpc>
              <a:spcBef>
                <a:spcPts val="0"/>
              </a:spcBef>
              <a:spcAft>
                <a:spcPts val="0"/>
              </a:spcAft>
              <a:buNone/>
            </a:pPr>
            <a:r>
              <a:rPr lang="en" sz="900">
                <a:solidFill>
                  <a:schemeClr val="dk1"/>
                </a:solidFill>
              </a:rPr>
              <a:t>Oftentimes, the customer story is solidified. However, the story founders tell investors, which should focus on what they get out of their investment, is typically underdeveloped. To fix that, you need to understand your startup’s unit of value, unit economics, scalability, and growth rate</a:t>
            </a:r>
            <a:r>
              <a:rPr lang="en" sz="1300">
                <a:solidFill>
                  <a:schemeClr val="dk1"/>
                </a:solidFill>
              </a:rPr>
              <a:t>.</a:t>
            </a:r>
            <a:endParaRPr sz="1300">
              <a:solidFill>
                <a:schemeClr val="dk1"/>
              </a:solidFill>
            </a:endParaRPr>
          </a:p>
          <a:p>
            <a:pPr marL="0" lvl="0" indent="0" algn="l" rtl="0">
              <a:spcBef>
                <a:spcPts val="0"/>
              </a:spcBef>
              <a:spcAft>
                <a:spcPts val="0"/>
              </a:spcAft>
              <a:buNone/>
            </a:pPr>
            <a:endParaRPr sz="1000"/>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c97f813d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c97f813dc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c97f813d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c97f813d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dirty="0"/>
              <a:t>Why do VCs keep going on about unit economics? Because they need to understand whether the business model you have in mind can actually ever make money on a fundamental </a:t>
            </a:r>
            <a:r>
              <a:rPr lang="en" dirty="0" smtClean="0"/>
              <a:t>level.</a:t>
            </a:r>
            <a:r>
              <a:rPr lang="en" baseline="0" dirty="0" smtClean="0"/>
              <a:t> </a:t>
            </a:r>
            <a:r>
              <a:rPr lang="en" dirty="0" smtClean="0"/>
              <a:t> </a:t>
            </a:r>
          </a:p>
          <a:p>
            <a:pPr marL="0" lvl="0" indent="0" algn="just" rtl="0">
              <a:lnSpc>
                <a:spcPct val="115000"/>
              </a:lnSpc>
              <a:spcBef>
                <a:spcPts val="0"/>
              </a:spcBef>
              <a:spcAft>
                <a:spcPts val="0"/>
              </a:spcAft>
              <a:buClr>
                <a:schemeClr val="dk1"/>
              </a:buClr>
              <a:buSzPts val="1100"/>
              <a:buFont typeface="Arial"/>
              <a:buNone/>
            </a:pPr>
            <a:r>
              <a:rPr lang="en" dirty="0" smtClean="0"/>
              <a:t>Is </a:t>
            </a:r>
            <a:r>
              <a:rPr lang="en" dirty="0"/>
              <a:t>this ever going to become a viable business? </a:t>
            </a:r>
            <a:endParaRPr lang="en" dirty="0" smtClean="0"/>
          </a:p>
          <a:p>
            <a:pPr marL="0" lvl="0" indent="0" algn="just" rtl="0">
              <a:lnSpc>
                <a:spcPct val="115000"/>
              </a:lnSpc>
              <a:spcBef>
                <a:spcPts val="0"/>
              </a:spcBef>
              <a:spcAft>
                <a:spcPts val="0"/>
              </a:spcAft>
              <a:buClr>
                <a:schemeClr val="dk1"/>
              </a:buClr>
              <a:buSzPts val="1100"/>
              <a:buFont typeface="Arial"/>
              <a:buNone/>
            </a:pPr>
            <a:endParaRPr lang="en" dirty="0" smtClean="0"/>
          </a:p>
          <a:p>
            <a:pPr marL="0" lvl="0" indent="0" algn="just" rtl="0">
              <a:lnSpc>
                <a:spcPct val="115000"/>
              </a:lnSpc>
              <a:spcBef>
                <a:spcPts val="0"/>
              </a:spcBef>
              <a:spcAft>
                <a:spcPts val="0"/>
              </a:spcAft>
              <a:buClr>
                <a:schemeClr val="dk1"/>
              </a:buClr>
              <a:buSzPts val="1100"/>
              <a:buFont typeface="Arial"/>
              <a:buNone/>
            </a:pPr>
            <a:r>
              <a:rPr lang="en" dirty="0" smtClean="0"/>
              <a:t>As </a:t>
            </a:r>
            <a:r>
              <a:rPr lang="en" dirty="0"/>
              <a:t>you develop your business, your numbers will naturally improve (or at least that is the hope) - but it is important to understand the underlying mechanics of your model from the beginning to understand whether you can / will EVER make money. </a:t>
            </a:r>
            <a:endParaRPr lang="en" dirty="0" smtClean="0"/>
          </a:p>
          <a:p>
            <a:pPr marL="0" lvl="0" indent="0" algn="just" rtl="0">
              <a:lnSpc>
                <a:spcPct val="115000"/>
              </a:lnSpc>
              <a:spcBef>
                <a:spcPts val="0"/>
              </a:spcBef>
              <a:spcAft>
                <a:spcPts val="0"/>
              </a:spcAft>
              <a:buClr>
                <a:schemeClr val="dk1"/>
              </a:buClr>
              <a:buSzPts val="1100"/>
              <a:buFont typeface="Arial"/>
              <a:buNone/>
            </a:pPr>
            <a:endParaRPr lang="en" dirty="0" smtClean="0"/>
          </a:p>
          <a:p>
            <a:pPr marL="0" lvl="0" indent="0" algn="just" rtl="0">
              <a:lnSpc>
                <a:spcPct val="115000"/>
              </a:lnSpc>
              <a:spcBef>
                <a:spcPts val="0"/>
              </a:spcBef>
              <a:spcAft>
                <a:spcPts val="0"/>
              </a:spcAft>
              <a:buClr>
                <a:schemeClr val="dk1"/>
              </a:buClr>
              <a:buSzPts val="1100"/>
              <a:buFont typeface="Arial"/>
              <a:buNone/>
            </a:pPr>
            <a:r>
              <a:rPr lang="en" dirty="0" smtClean="0"/>
              <a:t>You may think, “hello!</a:t>
            </a:r>
            <a:r>
              <a:rPr lang="en" baseline="0" dirty="0" smtClean="0"/>
              <a:t> </a:t>
            </a:r>
            <a:r>
              <a:rPr lang="en-ZA" baseline="0" dirty="0" smtClean="0"/>
              <a:t>O</a:t>
            </a:r>
            <a:r>
              <a:rPr lang="en" baseline="0" dirty="0" smtClean="0"/>
              <a:t>ur existence is literally defined by us making money” – then what happened to all the startups that died in the past, a good number of them murdered by their own unit economics. </a:t>
            </a:r>
          </a:p>
          <a:p>
            <a:pPr marL="0" lvl="0" indent="0" algn="just" rtl="0">
              <a:lnSpc>
                <a:spcPct val="115000"/>
              </a:lnSpc>
              <a:spcBef>
                <a:spcPts val="0"/>
              </a:spcBef>
              <a:spcAft>
                <a:spcPts val="0"/>
              </a:spcAft>
              <a:buClr>
                <a:schemeClr val="dk1"/>
              </a:buClr>
              <a:buSzPts val="1100"/>
              <a:buFont typeface="Arial"/>
              <a:buNone/>
            </a:pPr>
            <a:endParaRPr lang="en" dirty="0" smtClean="0"/>
          </a:p>
          <a:p>
            <a:pPr marL="0" lvl="0" indent="0" algn="just" rtl="0">
              <a:lnSpc>
                <a:spcPct val="115000"/>
              </a:lnSpc>
              <a:spcBef>
                <a:spcPts val="0"/>
              </a:spcBef>
              <a:spcAft>
                <a:spcPts val="0"/>
              </a:spcAft>
              <a:buClr>
                <a:schemeClr val="dk1"/>
              </a:buClr>
              <a:buSzPts val="1100"/>
              <a:buFont typeface="Arial"/>
              <a:buNone/>
            </a:pPr>
            <a:r>
              <a:rPr lang="en" dirty="0" smtClean="0"/>
              <a:t>Surprisingly</a:t>
            </a:r>
            <a:r>
              <a:rPr lang="en" dirty="0"/>
              <a:t>, a lot of businesses actually get this very, very wrong!! Here’s a case study that demonstrates JUST that</a:t>
            </a:r>
            <a:r>
              <a:rPr lang="en" dirty="0" smtClean="0"/>
              <a:t>!</a:t>
            </a:r>
          </a:p>
          <a:p>
            <a:pPr marL="0" lvl="0" indent="0" algn="just" rtl="0">
              <a:lnSpc>
                <a:spcPct val="115000"/>
              </a:lnSpc>
              <a:spcBef>
                <a:spcPts val="0"/>
              </a:spcBef>
              <a:spcAft>
                <a:spcPts val="0"/>
              </a:spcAft>
              <a:buClr>
                <a:schemeClr val="dk1"/>
              </a:buClr>
              <a:buSzPts val="1100"/>
              <a:buFont typeface="Arial"/>
              <a:buNone/>
            </a:pPr>
            <a:endParaRPr lang="en" dirty="0" smtClean="0"/>
          </a:p>
          <a:p>
            <a:pPr marL="0" lvl="0" indent="0" algn="just" rtl="0">
              <a:lnSpc>
                <a:spcPct val="115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c97f813dc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c97f813d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dirty="0" smtClean="0"/>
              <a:t>This happy fellows</a:t>
            </a:r>
            <a:r>
              <a:rPr lang="en" baseline="0" dirty="0" smtClean="0"/>
              <a:t> are founders of </a:t>
            </a:r>
            <a:r>
              <a:rPr lang="en" dirty="0" smtClean="0"/>
              <a:t>Bento,</a:t>
            </a:r>
            <a:r>
              <a:rPr lang="en" baseline="0" dirty="0" smtClean="0"/>
              <a:t> </a:t>
            </a:r>
            <a:r>
              <a:rPr lang="en" dirty="0" smtClean="0"/>
              <a:t>an </a:t>
            </a:r>
            <a:r>
              <a:rPr lang="en" dirty="0"/>
              <a:t>on-demand food-delivery app, </a:t>
            </a:r>
            <a:r>
              <a:rPr lang="en" dirty="0" smtClean="0"/>
              <a:t>born </a:t>
            </a:r>
            <a:r>
              <a:rPr lang="en" dirty="0"/>
              <a:t>in San Francisco in 2015. </a:t>
            </a:r>
            <a:endParaRPr dirty="0"/>
          </a:p>
          <a:p>
            <a:pPr marL="0" lvl="0" indent="0" algn="just" rtl="0">
              <a:lnSpc>
                <a:spcPct val="115000"/>
              </a:lnSpc>
              <a:spcBef>
                <a:spcPts val="0"/>
              </a:spcBef>
              <a:spcAft>
                <a:spcPts val="0"/>
              </a:spcAft>
              <a:buClr>
                <a:schemeClr val="dk1"/>
              </a:buClr>
              <a:buSzPts val="1100"/>
              <a:buFont typeface="Arial"/>
              <a:buNone/>
            </a:pPr>
            <a:r>
              <a:rPr lang="en" dirty="0"/>
              <a:t> </a:t>
            </a:r>
            <a:endParaRPr dirty="0"/>
          </a:p>
          <a:p>
            <a:pPr marL="0" lvl="0" indent="0" algn="just" rtl="0">
              <a:lnSpc>
                <a:spcPct val="115000"/>
              </a:lnSpc>
              <a:spcBef>
                <a:spcPts val="0"/>
              </a:spcBef>
              <a:spcAft>
                <a:spcPts val="0"/>
              </a:spcAft>
              <a:buClr>
                <a:schemeClr val="dk1"/>
              </a:buClr>
              <a:buSzPts val="1100"/>
              <a:buFont typeface="Arial"/>
              <a:buNone/>
            </a:pPr>
            <a:r>
              <a:rPr lang="en" dirty="0"/>
              <a:t>They met in 2014 on a website called Founders Dating.</a:t>
            </a:r>
            <a:endParaRPr dirty="0"/>
          </a:p>
          <a:p>
            <a:pPr marL="0" lvl="0" indent="0" algn="just" rtl="0">
              <a:lnSpc>
                <a:spcPct val="115000"/>
              </a:lnSpc>
              <a:spcBef>
                <a:spcPts val="0"/>
              </a:spcBef>
              <a:spcAft>
                <a:spcPts val="0"/>
              </a:spcAft>
              <a:buClr>
                <a:schemeClr val="dk1"/>
              </a:buClr>
              <a:buSzPts val="1100"/>
              <a:buFont typeface="Arial"/>
              <a:buNone/>
            </a:pPr>
            <a:r>
              <a:rPr lang="en" dirty="0"/>
              <a:t>Jason, the guy on the left, already had the idea. He was quite the visionary guy, who had left his corporate job a few months earlier, had travelled around Asia for a while, and now was ready to start his own venture. On the other side we have Vincent, much more pragmatic and more focused on the technology behind the app.</a:t>
            </a:r>
            <a:endParaRPr dirty="0"/>
          </a:p>
          <a:p>
            <a:pPr marL="0" lvl="0" indent="0" algn="just" rtl="0">
              <a:lnSpc>
                <a:spcPct val="115000"/>
              </a:lnSpc>
              <a:spcBef>
                <a:spcPts val="0"/>
              </a:spcBef>
              <a:spcAft>
                <a:spcPts val="0"/>
              </a:spcAft>
              <a:buClr>
                <a:schemeClr val="dk1"/>
              </a:buClr>
              <a:buSzPts val="1100"/>
              <a:buFont typeface="Arial"/>
              <a:buNone/>
            </a:pPr>
            <a:r>
              <a:rPr lang="en" dirty="0"/>
              <a:t> </a:t>
            </a:r>
            <a:endParaRPr dirty="0"/>
          </a:p>
          <a:p>
            <a:pPr marL="0" lvl="0" indent="0" algn="just" rtl="0">
              <a:lnSpc>
                <a:spcPct val="115000"/>
              </a:lnSpc>
              <a:spcBef>
                <a:spcPts val="0"/>
              </a:spcBef>
              <a:spcAft>
                <a:spcPts val="0"/>
              </a:spcAft>
              <a:buClr>
                <a:schemeClr val="dk1"/>
              </a:buClr>
              <a:buSzPts val="1100"/>
              <a:buFont typeface="Arial"/>
              <a:buNone/>
            </a:pPr>
            <a:r>
              <a:rPr lang="en" dirty="0"/>
              <a:t>Their vision was to become a well-known brand like Chipotle but without physical restaurants. They would have drivers constantly moving around San Francisco, that would arrive to your house just a few minutes after your order. Sometimes just like magic.</a:t>
            </a:r>
            <a:endParaRPr dirty="0"/>
          </a:p>
          <a:p>
            <a:pPr marL="0" lvl="0" indent="0" algn="just" rtl="0">
              <a:lnSpc>
                <a:spcPct val="115000"/>
              </a:lnSpc>
              <a:spcBef>
                <a:spcPts val="0"/>
              </a:spcBef>
              <a:spcAft>
                <a:spcPts val="0"/>
              </a:spcAft>
              <a:buClr>
                <a:schemeClr val="dk1"/>
              </a:buClr>
              <a:buSzPts val="1100"/>
              <a:buFont typeface="Arial"/>
              <a:buNone/>
            </a:pPr>
            <a:r>
              <a:rPr lang="en" dirty="0"/>
              <a:t> </a:t>
            </a:r>
            <a:endParaRPr dirty="0"/>
          </a:p>
          <a:p>
            <a:pPr marL="0" lvl="0" indent="0" algn="just" rtl="0">
              <a:lnSpc>
                <a:spcPct val="115000"/>
              </a:lnSpc>
              <a:spcBef>
                <a:spcPts val="0"/>
              </a:spcBef>
              <a:spcAft>
                <a:spcPts val="0"/>
              </a:spcAft>
              <a:buClr>
                <a:schemeClr val="dk1"/>
              </a:buClr>
              <a:buSzPts val="1100"/>
              <a:buFont typeface="Arial"/>
              <a:buNone/>
            </a:pPr>
            <a:r>
              <a:rPr lang="en" dirty="0"/>
              <a:t>And things went really well at the beginning. </a:t>
            </a:r>
            <a:r>
              <a:rPr lang="en" dirty="0" smtClean="0"/>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ca08f85f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ca08f85f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dirty="0"/>
              <a:t>They launched in March 2015. It was an event with an audience of 2000 people and they managed to secure a seed funding of 1.5 M just afterwards. Everyone was excited.</a:t>
            </a:r>
            <a:endParaRPr dirty="0"/>
          </a:p>
          <a:p>
            <a:pPr marL="0" lvl="0" indent="0" algn="just" rtl="0">
              <a:lnSpc>
                <a:spcPct val="115000"/>
              </a:lnSpc>
              <a:spcBef>
                <a:spcPts val="0"/>
              </a:spcBef>
              <a:spcAft>
                <a:spcPts val="0"/>
              </a:spcAft>
              <a:buClr>
                <a:schemeClr val="dk1"/>
              </a:buClr>
              <a:buSzPts val="1100"/>
              <a:buFont typeface="Arial"/>
              <a:buNone/>
            </a:pPr>
            <a:r>
              <a:rPr lang="en" dirty="0"/>
              <a:t>People talking to them were always asking questions like: how long will it take to you to arrive to LA? What’s your expansion plan?</a:t>
            </a:r>
            <a:endParaRPr dirty="0"/>
          </a:p>
          <a:p>
            <a:pPr marL="0" lvl="0" indent="0" algn="just" rtl="0">
              <a:lnSpc>
                <a:spcPct val="115000"/>
              </a:lnSpc>
              <a:spcBef>
                <a:spcPts val="0"/>
              </a:spcBef>
              <a:spcAft>
                <a:spcPts val="0"/>
              </a:spcAft>
              <a:buClr>
                <a:schemeClr val="dk1"/>
              </a:buClr>
              <a:buSzPts val="1100"/>
              <a:buFont typeface="Arial"/>
              <a:buNone/>
            </a:pPr>
            <a:r>
              <a:rPr lang="en" dirty="0"/>
              <a:t> </a:t>
            </a:r>
            <a:endParaRPr dirty="0"/>
          </a:p>
          <a:p>
            <a:pPr marL="0" lvl="0" indent="0" algn="just" rtl="0">
              <a:lnSpc>
                <a:spcPct val="115000"/>
              </a:lnSpc>
              <a:spcBef>
                <a:spcPts val="0"/>
              </a:spcBef>
              <a:spcAft>
                <a:spcPts val="0"/>
              </a:spcAft>
              <a:buClr>
                <a:schemeClr val="dk1"/>
              </a:buClr>
              <a:buSzPts val="1100"/>
              <a:buFont typeface="Arial"/>
              <a:buNone/>
            </a:pPr>
            <a:r>
              <a:rPr lang="en" dirty="0"/>
              <a:t>It seemed that growth was equal to success. And Bento was definitely growing, very quickly.</a:t>
            </a:r>
            <a:endParaRPr dirty="0"/>
          </a:p>
          <a:p>
            <a:pPr marL="0" lvl="0" indent="0" algn="just" rtl="0">
              <a:lnSpc>
                <a:spcPct val="115000"/>
              </a:lnSpc>
              <a:spcBef>
                <a:spcPts val="0"/>
              </a:spcBef>
              <a:spcAft>
                <a:spcPts val="0"/>
              </a:spcAft>
              <a:buClr>
                <a:schemeClr val="dk1"/>
              </a:buClr>
              <a:buSzPts val="1100"/>
              <a:buFont typeface="Arial"/>
              <a:buNone/>
            </a:pPr>
            <a:r>
              <a:rPr lang="en" dirty="0"/>
              <a:t>3 months after their launch they added a head chef, an operations person and a new developer to work on their app. They even moved into a bigger kitchen. They were killing it</a:t>
            </a:r>
            <a:r>
              <a:rPr lang="en" dirty="0" smtClean="0"/>
              <a:t>.</a:t>
            </a:r>
          </a:p>
          <a:p>
            <a:pPr marL="0" lvl="0" indent="0" algn="just" rtl="0">
              <a:lnSpc>
                <a:spcPct val="115000"/>
              </a:lnSpc>
              <a:spcBef>
                <a:spcPts val="0"/>
              </a:spcBef>
              <a:spcAft>
                <a:spcPts val="0"/>
              </a:spcAft>
              <a:buClr>
                <a:schemeClr val="dk1"/>
              </a:buClr>
              <a:buSzPts val="1100"/>
              <a:buFont typeface="Arial"/>
              <a:buNone/>
            </a:pPr>
            <a:endParaRPr lang="en" dirty="0" smtClean="0"/>
          </a:p>
          <a:p>
            <a:pPr marL="0" marR="0" lvl="0" indent="0" algn="just" defTabSz="914400" rtl="0" eaLnBrk="1" fontAlgn="auto" latinLnBrk="0" hangingPunct="1">
              <a:lnSpc>
                <a:spcPct val="115000"/>
              </a:lnSpc>
              <a:spcBef>
                <a:spcPts val="0"/>
              </a:spcBef>
              <a:spcAft>
                <a:spcPts val="0"/>
              </a:spcAft>
              <a:buClr>
                <a:schemeClr val="dk1"/>
              </a:buClr>
              <a:buSzPts val="1100"/>
              <a:buFont typeface="Arial"/>
              <a:buNone/>
              <a:tabLst/>
              <a:defRPr/>
            </a:pPr>
            <a:r>
              <a:rPr lang="en-US" dirty="0" smtClean="0"/>
              <a:t>Their crunch base profile even today says, “</a:t>
            </a:r>
            <a:r>
              <a:rPr lang="en-US" sz="1100" b="0" i="0" u="none" strike="noStrike" cap="none" dirty="0" smtClean="0">
                <a:solidFill>
                  <a:srgbClr val="000000"/>
                </a:solidFill>
                <a:effectLst/>
                <a:latin typeface="Arial"/>
                <a:ea typeface="Arial"/>
                <a:cs typeface="Arial"/>
                <a:sym typeface="Arial"/>
              </a:rPr>
              <a:t>Since launch we have seen double-digit W/W growth”</a:t>
            </a:r>
            <a:endParaRPr lang="en-US" dirty="0" smtClean="0"/>
          </a:p>
          <a:p>
            <a:pPr marL="0" lvl="0" indent="0" algn="just" rtl="0">
              <a:lnSpc>
                <a:spcPct val="115000"/>
              </a:lnSpc>
              <a:spcBef>
                <a:spcPts val="0"/>
              </a:spcBef>
              <a:spcAft>
                <a:spcPts val="0"/>
              </a:spcAft>
              <a:buClr>
                <a:schemeClr val="dk1"/>
              </a:buClr>
              <a:buSzPts val="1100"/>
              <a:buFont typeface="Arial"/>
              <a:buNone/>
            </a:pPr>
            <a:r>
              <a:rPr lang="en" dirty="0" smtClean="0"/>
              <a:t> </a:t>
            </a:r>
            <a:endParaRPr dirty="0"/>
          </a:p>
          <a:p>
            <a:pPr marL="0" lvl="0" indent="0" algn="just" rtl="0">
              <a:lnSpc>
                <a:spcPct val="115000"/>
              </a:lnSpc>
              <a:spcBef>
                <a:spcPts val="0"/>
              </a:spcBef>
              <a:spcAft>
                <a:spcPts val="0"/>
              </a:spcAft>
              <a:buClr>
                <a:schemeClr val="dk1"/>
              </a:buClr>
              <a:buSzPts val="1100"/>
              <a:buFont typeface="Arial"/>
              <a:buNone/>
            </a:pPr>
            <a:r>
              <a:rPr lang="en" dirty="0"/>
              <a:t>And everything was perfect, until they received a monthly report from their accountant in late August.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1" name="Google Shape;111;p23"/>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12" name="Google Shape;112;p23"/>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3" name="Google Shape;113;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8" name="Google Shape;118;p24"/>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9" name="Google Shape;119;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0" name="Google Shape;120;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4" name="Google Shape;124;p25"/>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5" name="Google Shape;125;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6" name="Google Shape;126;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7" name="Google Shape;127;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7" name="Google Shape;137;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8" name="Google Shape;13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1" name="Google Shape;14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2"/>
        <p:cNvGrpSpPr/>
        <p:nvPr/>
      </p:nvGrpSpPr>
      <p:grpSpPr>
        <a:xfrm>
          <a:off x="0" y="0"/>
          <a:ext cx="0" cy="0"/>
          <a:chOff x="0" y="0"/>
          <a:chExt cx="0" cy="0"/>
        </a:xfrm>
      </p:grpSpPr>
      <p:sp>
        <p:nvSpPr>
          <p:cNvPr id="143" name="Google Shape;14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5" name="Google Shape;14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3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49" name="Google Shape;149;p3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50" name="Google Shape;15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6" name="Google Shape;156;p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57" name="Google Shape;15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0" name="Google Shape;16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a:stretch/>
        </p:blipFill>
        <p:spPr>
          <a:xfrm>
            <a:off x="1588" y="1588"/>
            <a:ext cx="1585" cy="1585"/>
          </a:xfrm>
          <a:prstGeom prst="rect">
            <a:avLst/>
          </a:prstGeom>
          <a:noFill/>
          <a:ln>
            <a:noFill/>
          </a:ln>
        </p:spPr>
      </p:pic>
      <p:sp>
        <p:nvSpPr>
          <p:cNvPr id="64" name="Google Shape;64;p15"/>
          <p:cNvSpPr txBox="1">
            <a:spLocks noGrp="1"/>
          </p:cNvSpPr>
          <p:nvPr>
            <p:ph type="title"/>
          </p:nvPr>
        </p:nvSpPr>
        <p:spPr>
          <a:xfrm>
            <a:off x="177501" y="465181"/>
            <a:ext cx="8320800" cy="2769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100"/>
              <a:buFont typeface="Calibri"/>
              <a:buNone/>
              <a:defRPr sz="18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pos="4213">
          <p15:clr>
            <a:srgbClr val="F26B43"/>
          </p15:clr>
        </p15:guide>
        <p15:guide id="2" pos="57">
          <p15:clr>
            <a:srgbClr val="F26B43"/>
          </p15:clr>
        </p15:guide>
        <p15:guide id="3" orient="horz" pos="395">
          <p15:clr>
            <a:srgbClr val="F26B43"/>
          </p15:clr>
        </p15:guide>
        <p15:guide id="4" orient="horz" pos="2245">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64" name="Google Shape;164;p3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3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66" name="Google Shape;16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7"/>
        <p:cNvGrpSpPr/>
        <p:nvPr/>
      </p:nvGrpSpPr>
      <p:grpSpPr>
        <a:xfrm>
          <a:off x="0" y="0"/>
          <a:ext cx="0" cy="0"/>
          <a:chOff x="0" y="0"/>
          <a:chExt cx="0" cy="0"/>
        </a:xfrm>
      </p:grpSpPr>
      <p:sp>
        <p:nvSpPr>
          <p:cNvPr id="168" name="Google Shape;168;p3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69" name="Google Shape;16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0"/>
        <p:cNvGrpSpPr/>
        <p:nvPr/>
      </p:nvGrpSpPr>
      <p:grpSpPr>
        <a:xfrm>
          <a:off x="0" y="0"/>
          <a:ext cx="0" cy="0"/>
          <a:chOff x="0" y="0"/>
          <a:chExt cx="0" cy="0"/>
        </a:xfrm>
      </p:grpSpPr>
      <p:sp>
        <p:nvSpPr>
          <p:cNvPr id="171" name="Google Shape;171;p3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2" name="Google Shape;172;p3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73" name="Google Shape;17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4"/>
        <p:cNvGrpSpPr/>
        <p:nvPr/>
      </p:nvGrpSpPr>
      <p:grpSpPr>
        <a:xfrm>
          <a:off x="0" y="0"/>
          <a:ext cx="0" cy="0"/>
          <a:chOff x="0" y="0"/>
          <a:chExt cx="0" cy="0"/>
        </a:xfrm>
      </p:grpSpPr>
      <p:sp>
        <p:nvSpPr>
          <p:cNvPr id="175" name="Google Shape;17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6"/>
        <p:cNvGrpSpPr/>
        <p:nvPr/>
      </p:nvGrpSpPr>
      <p:grpSpPr>
        <a:xfrm>
          <a:off x="0" y="0"/>
          <a:ext cx="0" cy="0"/>
          <a:chOff x="0" y="0"/>
          <a:chExt cx="0" cy="0"/>
        </a:xfrm>
      </p:grpSpPr>
      <p:pic>
        <p:nvPicPr>
          <p:cNvPr id="177" name="Google Shape;177;p38"/>
          <p:cNvPicPr preferRelativeResize="0"/>
          <p:nvPr/>
        </p:nvPicPr>
        <p:blipFill rotWithShape="1">
          <a:blip r:embed="rId2">
            <a:alphaModFix/>
          </a:blip>
          <a:srcRect/>
          <a:stretch/>
        </p:blipFill>
        <p:spPr>
          <a:xfrm>
            <a:off x="1588" y="1588"/>
            <a:ext cx="1588" cy="1588"/>
          </a:xfrm>
          <a:prstGeom prst="rect">
            <a:avLst/>
          </a:prstGeom>
          <a:noFill/>
          <a:ln>
            <a:noFill/>
          </a:ln>
        </p:spPr>
      </p:pic>
      <p:sp>
        <p:nvSpPr>
          <p:cNvPr id="178" name="Google Shape;178;p38"/>
          <p:cNvSpPr txBox="1">
            <a:spLocks noGrp="1"/>
          </p:cNvSpPr>
          <p:nvPr>
            <p:ph type="title"/>
          </p:nvPr>
        </p:nvSpPr>
        <p:spPr>
          <a:xfrm>
            <a:off x="177501" y="465180"/>
            <a:ext cx="8320800" cy="2769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18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1">
  <p:cSld name="Caption">
    <p:spTree>
      <p:nvGrpSpPr>
        <p:cNvPr id="1" name="Shape 179"/>
        <p:cNvGrpSpPr/>
        <p:nvPr/>
      </p:nvGrpSpPr>
      <p:grpSpPr>
        <a:xfrm>
          <a:off x="0" y="0"/>
          <a:ext cx="0" cy="0"/>
          <a:chOff x="0" y="0"/>
          <a:chExt cx="0" cy="0"/>
        </a:xfrm>
      </p:grpSpPr>
      <p:sp>
        <p:nvSpPr>
          <p:cNvPr id="180" name="Google Shape;180;p3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vl2pPr marL="914400" lvl="1" indent="-355600" algn="l" rtl="0">
              <a:lnSpc>
                <a:spcPct val="100000"/>
              </a:lnSpc>
              <a:spcBef>
                <a:spcPts val="0"/>
              </a:spcBef>
              <a:spcAft>
                <a:spcPts val="0"/>
              </a:spcAft>
              <a:buSzPts val="2000"/>
              <a:buChar char="○"/>
              <a:defRPr/>
            </a:lvl2pPr>
            <a:lvl3pPr marL="1371600" lvl="2" indent="-349250" algn="l" rtl="0">
              <a:lnSpc>
                <a:spcPct val="100000"/>
              </a:lnSpc>
              <a:spcBef>
                <a:spcPts val="0"/>
              </a:spcBef>
              <a:spcAft>
                <a:spcPts val="0"/>
              </a:spcAft>
              <a:buSzPts val="1900"/>
              <a:buChar char="■"/>
              <a:defRPr/>
            </a:lvl3pPr>
            <a:lvl4pPr marL="1828800" lvl="3" indent="-349250" algn="l" rtl="0">
              <a:lnSpc>
                <a:spcPct val="100000"/>
              </a:lnSpc>
              <a:spcBef>
                <a:spcPts val="0"/>
              </a:spcBef>
              <a:spcAft>
                <a:spcPts val="0"/>
              </a:spcAft>
              <a:buSzPts val="1900"/>
              <a:buChar char="●"/>
              <a:defRPr/>
            </a:lvl4pPr>
            <a:lvl5pPr marL="2286000" lvl="4" indent="-317500" algn="l" rtl="0">
              <a:lnSpc>
                <a:spcPct val="100000"/>
              </a:lnSpc>
              <a:spcBef>
                <a:spcPts val="0"/>
              </a:spcBef>
              <a:spcAft>
                <a:spcPts val="0"/>
              </a:spcAft>
              <a:buSzPts val="1400"/>
              <a:buChar char="○"/>
              <a:defRPr/>
            </a:lvl5pPr>
            <a:lvl6pPr marL="2743200" lvl="5" indent="-349250" algn="l" rtl="0">
              <a:lnSpc>
                <a:spcPct val="100000"/>
              </a:lnSpc>
              <a:spcBef>
                <a:spcPts val="0"/>
              </a:spcBef>
              <a:spcAft>
                <a:spcPts val="0"/>
              </a:spcAft>
              <a:buSzPts val="1900"/>
              <a:buChar char="■"/>
              <a:defRPr/>
            </a:lvl6pPr>
            <a:lvl7pPr marL="3200400" lvl="6" indent="-349250" algn="l" rtl="0">
              <a:lnSpc>
                <a:spcPct val="100000"/>
              </a:lnSpc>
              <a:spcBef>
                <a:spcPts val="0"/>
              </a:spcBef>
              <a:spcAft>
                <a:spcPts val="0"/>
              </a:spcAft>
              <a:buSzPts val="1900"/>
              <a:buChar char="●"/>
              <a:defRPr/>
            </a:lvl7pPr>
            <a:lvl8pPr marL="3657600" lvl="7" indent="-349250" algn="l" rtl="0">
              <a:lnSpc>
                <a:spcPct val="100000"/>
              </a:lnSpc>
              <a:spcBef>
                <a:spcPts val="0"/>
              </a:spcBef>
              <a:spcAft>
                <a:spcPts val="0"/>
              </a:spcAft>
              <a:buSzPts val="1900"/>
              <a:buChar char="○"/>
              <a:defRPr/>
            </a:lvl8pPr>
            <a:lvl9pPr marL="4114800" lvl="8" indent="-349250" algn="l" rtl="0">
              <a:lnSpc>
                <a:spcPct val="100000"/>
              </a:lnSpc>
              <a:spcBef>
                <a:spcPts val="0"/>
              </a:spcBef>
              <a:spcAft>
                <a:spcPts val="0"/>
              </a:spcAft>
              <a:buSzPts val="1900"/>
              <a:buChar char="■"/>
              <a:defRPr/>
            </a:lvl9pPr>
          </a:lstStyle>
          <a:p>
            <a:endParaRPr/>
          </a:p>
        </p:txBody>
      </p:sp>
      <p:sp>
        <p:nvSpPr>
          <p:cNvPr id="181" name="Google Shape;18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2_Title Only">
    <p:spTree>
      <p:nvGrpSpPr>
        <p:cNvPr id="1" name="Shape 182"/>
        <p:cNvGrpSpPr/>
        <p:nvPr/>
      </p:nvGrpSpPr>
      <p:grpSpPr>
        <a:xfrm>
          <a:off x="0" y="0"/>
          <a:ext cx="0" cy="0"/>
          <a:chOff x="0" y="0"/>
          <a:chExt cx="0" cy="0"/>
        </a:xfrm>
      </p:grpSpPr>
      <p:sp>
        <p:nvSpPr>
          <p:cNvPr id="183" name="Google Shape;183;p40"/>
          <p:cNvSpPr/>
          <p:nvPr/>
        </p:nvSpPr>
        <p:spPr>
          <a:xfrm>
            <a:off x="1588" y="1588"/>
            <a:ext cx="1500" cy="1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24"/>
              <a:buFont typeface="Arial"/>
              <a:buNone/>
            </a:pPr>
            <a:endParaRPr sz="1224" b="0" i="0" u="none" strike="noStrike" cap="none">
              <a:solidFill>
                <a:schemeClr val="dk1"/>
              </a:solidFill>
              <a:latin typeface="Arial"/>
              <a:ea typeface="Arial"/>
              <a:cs typeface="Arial"/>
              <a:sym typeface="Arial"/>
            </a:endParaRPr>
          </a:p>
        </p:txBody>
      </p:sp>
      <p:sp>
        <p:nvSpPr>
          <p:cNvPr id="184" name="Google Shape;184;p40"/>
          <p:cNvSpPr txBox="1">
            <a:spLocks noGrp="1"/>
          </p:cNvSpPr>
          <p:nvPr>
            <p:ph type="title"/>
          </p:nvPr>
        </p:nvSpPr>
        <p:spPr>
          <a:xfrm>
            <a:off x="121488" y="425166"/>
            <a:ext cx="8320800" cy="276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2"/>
        <p:cNvGrpSpPr/>
        <p:nvPr/>
      </p:nvGrpSpPr>
      <p:grpSpPr>
        <a:xfrm>
          <a:off x="0" y="0"/>
          <a:ext cx="0" cy="0"/>
          <a:chOff x="0" y="0"/>
          <a:chExt cx="0" cy="0"/>
        </a:xfrm>
      </p:grpSpPr>
      <p:sp>
        <p:nvSpPr>
          <p:cNvPr id="193" name="Google Shape;193;p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4" name="Google Shape;194;p4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5" name="Google Shape;19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6"/>
        <p:cNvGrpSpPr/>
        <p:nvPr/>
      </p:nvGrpSpPr>
      <p:grpSpPr>
        <a:xfrm>
          <a:off x="0" y="0"/>
          <a:ext cx="0" cy="0"/>
          <a:chOff x="0" y="0"/>
          <a:chExt cx="0" cy="0"/>
        </a:xfrm>
      </p:grpSpPr>
      <p:sp>
        <p:nvSpPr>
          <p:cNvPr id="197" name="Google Shape;197;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8" name="Google Shape;19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9"/>
        <p:cNvGrpSpPr/>
        <p:nvPr/>
      </p:nvGrpSpPr>
      <p:grpSpPr>
        <a:xfrm>
          <a:off x="0" y="0"/>
          <a:ext cx="0" cy="0"/>
          <a:chOff x="0" y="0"/>
          <a:chExt cx="0" cy="0"/>
        </a:xfrm>
      </p:grpSpPr>
      <p:sp>
        <p:nvSpPr>
          <p:cNvPr id="200" name="Google Shape;20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2" name="Google Shape;20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8" name="Google Shape;68;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4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6" name="Google Shape;206;p4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7" name="Google Shape;207;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8"/>
        <p:cNvGrpSpPr/>
        <p:nvPr/>
      </p:nvGrpSpPr>
      <p:grpSpPr>
        <a:xfrm>
          <a:off x="0" y="0"/>
          <a:ext cx="0" cy="0"/>
          <a:chOff x="0" y="0"/>
          <a:chExt cx="0" cy="0"/>
        </a:xfrm>
      </p:grpSpPr>
      <p:sp>
        <p:nvSpPr>
          <p:cNvPr id="209" name="Google Shape;20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0" name="Google Shape;21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1"/>
        <p:cNvGrpSpPr/>
        <p:nvPr/>
      </p:nvGrpSpPr>
      <p:grpSpPr>
        <a:xfrm>
          <a:off x="0" y="0"/>
          <a:ext cx="0" cy="0"/>
          <a:chOff x="0" y="0"/>
          <a:chExt cx="0" cy="0"/>
        </a:xfrm>
      </p:grpSpPr>
      <p:sp>
        <p:nvSpPr>
          <p:cNvPr id="212" name="Google Shape;212;p4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3" name="Google Shape;213;p4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4" name="Google Shape;214;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5"/>
        <p:cNvGrpSpPr/>
        <p:nvPr/>
      </p:nvGrpSpPr>
      <p:grpSpPr>
        <a:xfrm>
          <a:off x="0" y="0"/>
          <a:ext cx="0" cy="0"/>
          <a:chOff x="0" y="0"/>
          <a:chExt cx="0" cy="0"/>
        </a:xfrm>
      </p:grpSpPr>
      <p:sp>
        <p:nvSpPr>
          <p:cNvPr id="216" name="Google Shape;216;p4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7" name="Google Shape;21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8"/>
        <p:cNvGrpSpPr/>
        <p:nvPr/>
      </p:nvGrpSpPr>
      <p:grpSpPr>
        <a:xfrm>
          <a:off x="0" y="0"/>
          <a:ext cx="0" cy="0"/>
          <a:chOff x="0" y="0"/>
          <a:chExt cx="0" cy="0"/>
        </a:xfrm>
      </p:grpSpPr>
      <p:sp>
        <p:nvSpPr>
          <p:cNvPr id="219" name="Google Shape;219;p4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1" name="Google Shape;221;p4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4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3" name="Google Shape;22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sp>
        <p:nvSpPr>
          <p:cNvPr id="225" name="Google Shape;225;p5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26" name="Google Shape;22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7"/>
        <p:cNvGrpSpPr/>
        <p:nvPr/>
      </p:nvGrpSpPr>
      <p:grpSpPr>
        <a:xfrm>
          <a:off x="0" y="0"/>
          <a:ext cx="0" cy="0"/>
          <a:chOff x="0" y="0"/>
          <a:chExt cx="0" cy="0"/>
        </a:xfrm>
      </p:grpSpPr>
      <p:sp>
        <p:nvSpPr>
          <p:cNvPr id="228" name="Google Shape;228;p5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9" name="Google Shape;229;p5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30" name="Google Shape;23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1"/>
        <p:cNvGrpSpPr/>
        <p:nvPr/>
      </p:nvGrpSpPr>
      <p:grpSpPr>
        <a:xfrm>
          <a:off x="0" y="0"/>
          <a:ext cx="0" cy="0"/>
          <a:chOff x="0" y="0"/>
          <a:chExt cx="0" cy="0"/>
        </a:xfrm>
      </p:grpSpPr>
      <p:sp>
        <p:nvSpPr>
          <p:cNvPr id="232" name="Google Shape;23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3"/>
        <p:cNvGrpSpPr/>
        <p:nvPr/>
      </p:nvGrpSpPr>
      <p:grpSpPr>
        <a:xfrm>
          <a:off x="0" y="0"/>
          <a:ext cx="0" cy="0"/>
          <a:chOff x="0" y="0"/>
          <a:chExt cx="0" cy="0"/>
        </a:xfrm>
      </p:grpSpPr>
      <p:pic>
        <p:nvPicPr>
          <p:cNvPr id="234" name="Google Shape;234;p53"/>
          <p:cNvPicPr preferRelativeResize="0"/>
          <p:nvPr/>
        </p:nvPicPr>
        <p:blipFill rotWithShape="1">
          <a:blip r:embed="rId2">
            <a:alphaModFix/>
          </a:blip>
          <a:srcRect/>
          <a:stretch/>
        </p:blipFill>
        <p:spPr>
          <a:xfrm>
            <a:off x="1588" y="1588"/>
            <a:ext cx="1588" cy="1588"/>
          </a:xfrm>
          <a:prstGeom prst="rect">
            <a:avLst/>
          </a:prstGeom>
          <a:noFill/>
          <a:ln>
            <a:noFill/>
          </a:ln>
        </p:spPr>
      </p:pic>
      <p:sp>
        <p:nvSpPr>
          <p:cNvPr id="235" name="Google Shape;235;p53"/>
          <p:cNvSpPr txBox="1">
            <a:spLocks noGrp="1"/>
          </p:cNvSpPr>
          <p:nvPr>
            <p:ph type="title"/>
          </p:nvPr>
        </p:nvSpPr>
        <p:spPr>
          <a:xfrm>
            <a:off x="177501" y="465180"/>
            <a:ext cx="8320800" cy="2769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18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1">
  <p:cSld name="Caption">
    <p:spTree>
      <p:nvGrpSpPr>
        <p:cNvPr id="1" name="Shape 236"/>
        <p:cNvGrpSpPr/>
        <p:nvPr/>
      </p:nvGrpSpPr>
      <p:grpSpPr>
        <a:xfrm>
          <a:off x="0" y="0"/>
          <a:ext cx="0" cy="0"/>
          <a:chOff x="0" y="0"/>
          <a:chExt cx="0" cy="0"/>
        </a:xfrm>
      </p:grpSpPr>
      <p:sp>
        <p:nvSpPr>
          <p:cNvPr id="237" name="Google Shape;237;p5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vl2pPr marL="914400" lvl="1" indent="-355600" algn="l" rtl="0">
              <a:lnSpc>
                <a:spcPct val="100000"/>
              </a:lnSpc>
              <a:spcBef>
                <a:spcPts val="0"/>
              </a:spcBef>
              <a:spcAft>
                <a:spcPts val="0"/>
              </a:spcAft>
              <a:buSzPts val="2000"/>
              <a:buChar char="○"/>
              <a:defRPr/>
            </a:lvl2pPr>
            <a:lvl3pPr marL="1371600" lvl="2" indent="-349250" algn="l" rtl="0">
              <a:lnSpc>
                <a:spcPct val="100000"/>
              </a:lnSpc>
              <a:spcBef>
                <a:spcPts val="0"/>
              </a:spcBef>
              <a:spcAft>
                <a:spcPts val="0"/>
              </a:spcAft>
              <a:buSzPts val="1900"/>
              <a:buChar char="■"/>
              <a:defRPr/>
            </a:lvl3pPr>
            <a:lvl4pPr marL="1828800" lvl="3" indent="-349250" algn="l" rtl="0">
              <a:lnSpc>
                <a:spcPct val="100000"/>
              </a:lnSpc>
              <a:spcBef>
                <a:spcPts val="0"/>
              </a:spcBef>
              <a:spcAft>
                <a:spcPts val="0"/>
              </a:spcAft>
              <a:buSzPts val="1900"/>
              <a:buChar char="●"/>
              <a:defRPr/>
            </a:lvl4pPr>
            <a:lvl5pPr marL="2286000" lvl="4" indent="-317500" algn="l" rtl="0">
              <a:lnSpc>
                <a:spcPct val="100000"/>
              </a:lnSpc>
              <a:spcBef>
                <a:spcPts val="0"/>
              </a:spcBef>
              <a:spcAft>
                <a:spcPts val="0"/>
              </a:spcAft>
              <a:buSzPts val="1400"/>
              <a:buChar char="○"/>
              <a:defRPr/>
            </a:lvl5pPr>
            <a:lvl6pPr marL="2743200" lvl="5" indent="-349250" algn="l" rtl="0">
              <a:lnSpc>
                <a:spcPct val="100000"/>
              </a:lnSpc>
              <a:spcBef>
                <a:spcPts val="0"/>
              </a:spcBef>
              <a:spcAft>
                <a:spcPts val="0"/>
              </a:spcAft>
              <a:buSzPts val="1900"/>
              <a:buChar char="■"/>
              <a:defRPr/>
            </a:lvl6pPr>
            <a:lvl7pPr marL="3200400" lvl="6" indent="-349250" algn="l" rtl="0">
              <a:lnSpc>
                <a:spcPct val="100000"/>
              </a:lnSpc>
              <a:spcBef>
                <a:spcPts val="0"/>
              </a:spcBef>
              <a:spcAft>
                <a:spcPts val="0"/>
              </a:spcAft>
              <a:buSzPts val="1900"/>
              <a:buChar char="●"/>
              <a:defRPr/>
            </a:lvl7pPr>
            <a:lvl8pPr marL="3657600" lvl="7" indent="-349250" algn="l" rtl="0">
              <a:lnSpc>
                <a:spcPct val="100000"/>
              </a:lnSpc>
              <a:spcBef>
                <a:spcPts val="0"/>
              </a:spcBef>
              <a:spcAft>
                <a:spcPts val="0"/>
              </a:spcAft>
              <a:buSzPts val="1900"/>
              <a:buChar char="○"/>
              <a:defRPr/>
            </a:lvl8pPr>
            <a:lvl9pPr marL="4114800" lvl="8" indent="-349250" algn="l" rtl="0">
              <a:lnSpc>
                <a:spcPct val="100000"/>
              </a:lnSpc>
              <a:spcBef>
                <a:spcPts val="0"/>
              </a:spcBef>
              <a:spcAft>
                <a:spcPts val="0"/>
              </a:spcAft>
              <a:buSzPts val="1900"/>
              <a:buChar char="■"/>
              <a:defRPr/>
            </a:lvl9pPr>
          </a:lstStyle>
          <a:p>
            <a:endParaRPr/>
          </a:p>
        </p:txBody>
      </p:sp>
      <p:sp>
        <p:nvSpPr>
          <p:cNvPr id="238" name="Google Shape;238;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2" name="Google Shape;72;p1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3" name="Google Shape;73;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4" name="Google Shape;74;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5" name="Google Shape;75;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2_Title Only">
    <p:spTree>
      <p:nvGrpSpPr>
        <p:cNvPr id="1" name="Shape 239"/>
        <p:cNvGrpSpPr/>
        <p:nvPr/>
      </p:nvGrpSpPr>
      <p:grpSpPr>
        <a:xfrm>
          <a:off x="0" y="0"/>
          <a:ext cx="0" cy="0"/>
          <a:chOff x="0" y="0"/>
          <a:chExt cx="0" cy="0"/>
        </a:xfrm>
      </p:grpSpPr>
      <p:sp>
        <p:nvSpPr>
          <p:cNvPr id="240" name="Google Shape;240;p55"/>
          <p:cNvSpPr/>
          <p:nvPr/>
        </p:nvSpPr>
        <p:spPr>
          <a:xfrm>
            <a:off x="1588" y="1588"/>
            <a:ext cx="1500" cy="1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24"/>
              <a:buFont typeface="Arial"/>
              <a:buNone/>
            </a:pPr>
            <a:endParaRPr sz="1224" b="0" i="0" u="none" strike="noStrike" cap="none">
              <a:solidFill>
                <a:schemeClr val="dk1"/>
              </a:solidFill>
              <a:latin typeface="Arial"/>
              <a:ea typeface="Arial"/>
              <a:cs typeface="Arial"/>
              <a:sym typeface="Arial"/>
            </a:endParaRPr>
          </a:p>
        </p:txBody>
      </p:sp>
      <p:sp>
        <p:nvSpPr>
          <p:cNvPr id="241" name="Google Shape;241;p55"/>
          <p:cNvSpPr txBox="1">
            <a:spLocks noGrp="1"/>
          </p:cNvSpPr>
          <p:nvPr>
            <p:ph type="title"/>
          </p:nvPr>
        </p:nvSpPr>
        <p:spPr>
          <a:xfrm>
            <a:off x="121488" y="425166"/>
            <a:ext cx="8320800" cy="276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33" b="1" i="0" u="none" strike="noStrike" cap="none">
                <a:solidFill>
                  <a:schemeClr val="dk2"/>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8" name="Google Shape;78;p18"/>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9" name="Google Shape;79;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1" name="Google Shape;81;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 name="Google Shape;84;p19"/>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 name="Google Shape;85;p19"/>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6" name="Google Shape;86;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7" name="Google Shape;87;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1" name="Google Shape;91;p20"/>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92" name="Google Shape;92;p20"/>
          <p:cNvSpPr txBox="1">
            <a:spLocks noGrp="1"/>
          </p:cNvSpPr>
          <p:nvPr>
            <p:ph type="body" idx="2"/>
          </p:nvPr>
        </p:nvSpPr>
        <p:spPr>
          <a:xfrm>
            <a:off x="629841" y="1878806"/>
            <a:ext cx="38685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3" name="Google Shape;93;p20"/>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94" name="Google Shape;94;p20"/>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5" name="Google Shape;95;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2"/>
        <p:cNvGrpSpPr/>
        <p:nvPr/>
      </p:nvGrpSpPr>
      <p:grpSpPr>
        <a:xfrm>
          <a:off x="0" y="0"/>
          <a:ext cx="0" cy="0"/>
          <a:chOff x="0" y="0"/>
          <a:chExt cx="0" cy="0"/>
        </a:xfrm>
      </p:grpSpPr>
      <p:sp>
        <p:nvSpPr>
          <p:cNvPr id="103" name="Google Shape;103;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4" name="Google Shape;104;p22"/>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5" name="Google Shape;105;p22"/>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6" name="Google Shape;106;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7" name="Google Shape;107;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2.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0" name="Google Shape;130;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31" name="Google Shape;13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32" name="Google Shape;132;p26"/>
          <p:cNvSpPr/>
          <p:nvPr/>
        </p:nvSpPr>
        <p:spPr>
          <a:xfrm>
            <a:off x="8916988" y="115888"/>
            <a:ext cx="236400" cy="216000"/>
          </a:xfrm>
          <a:prstGeom prst="rect">
            <a:avLst/>
          </a:prstGeom>
          <a:solidFill>
            <a:srgbClr val="3939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24"/>
              <a:buFont typeface="Arial"/>
              <a:buNone/>
            </a:pPr>
            <a:endParaRPr sz="1224" b="0" i="0" u="none" strike="noStrike" cap="none">
              <a:solidFill>
                <a:srgbClr val="000000"/>
              </a:solidFill>
              <a:latin typeface="Arial"/>
              <a:ea typeface="Arial"/>
              <a:cs typeface="Arial"/>
              <a:sym typeface="Arial"/>
            </a:endParaRPr>
          </a:p>
        </p:txBody>
      </p:sp>
      <p:sp>
        <p:nvSpPr>
          <p:cNvPr id="133" name="Google Shape;133;p26"/>
          <p:cNvSpPr txBox="1"/>
          <p:nvPr/>
        </p:nvSpPr>
        <p:spPr>
          <a:xfrm>
            <a:off x="8972740" y="162283"/>
            <a:ext cx="125100" cy="123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FFFFFF"/>
                </a:solidFill>
                <a:latin typeface="Arial"/>
                <a:ea typeface="Arial"/>
                <a:cs typeface="Arial"/>
                <a:sym typeface="Arial"/>
              </a:rPr>
              <a:t>‹#›</a:t>
            </a:fld>
            <a:endParaRPr sz="800" b="0" i="0" u="none" strike="noStrike" cap="none">
              <a:solidFill>
                <a:srgbClr val="FFFFFF"/>
              </a:solidFill>
              <a:latin typeface="Arial"/>
              <a:ea typeface="Arial"/>
              <a:cs typeface="Arial"/>
              <a:sym typeface="Arial"/>
            </a:endParaRPr>
          </a:p>
        </p:txBody>
      </p:sp>
      <p:pic>
        <p:nvPicPr>
          <p:cNvPr id="134" name="Google Shape;134;p26"/>
          <p:cNvPicPr preferRelativeResize="0"/>
          <p:nvPr/>
        </p:nvPicPr>
        <p:blipFill rotWithShape="1">
          <a:blip r:embed="rId16">
            <a:alphaModFix/>
          </a:blip>
          <a:srcRect l="563" r="563"/>
          <a:stretch/>
        </p:blipFill>
        <p:spPr>
          <a:xfrm>
            <a:off x="8663650" y="117389"/>
            <a:ext cx="212966" cy="2153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5"/>
        <p:cNvGrpSpPr/>
        <p:nvPr/>
      </p:nvGrpSpPr>
      <p:grpSpPr>
        <a:xfrm>
          <a:off x="0" y="0"/>
          <a:ext cx="0" cy="0"/>
          <a:chOff x="0" y="0"/>
          <a:chExt cx="0" cy="0"/>
        </a:xfrm>
      </p:grpSpPr>
      <p:sp>
        <p:nvSpPr>
          <p:cNvPr id="186" name="Google Shape;186;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7" name="Google Shape;187;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88" name="Google Shape;188;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89" name="Google Shape;189;p41"/>
          <p:cNvSpPr/>
          <p:nvPr/>
        </p:nvSpPr>
        <p:spPr>
          <a:xfrm>
            <a:off x="8916988" y="115888"/>
            <a:ext cx="236400" cy="216000"/>
          </a:xfrm>
          <a:prstGeom prst="rect">
            <a:avLst/>
          </a:prstGeom>
          <a:solidFill>
            <a:srgbClr val="3939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24"/>
              <a:buFont typeface="Arial"/>
              <a:buNone/>
            </a:pPr>
            <a:endParaRPr sz="1224" b="0" i="0" u="none" strike="noStrike" cap="none">
              <a:solidFill>
                <a:srgbClr val="000000"/>
              </a:solidFill>
              <a:latin typeface="Arial"/>
              <a:ea typeface="Arial"/>
              <a:cs typeface="Arial"/>
              <a:sym typeface="Arial"/>
            </a:endParaRPr>
          </a:p>
        </p:txBody>
      </p:sp>
      <p:sp>
        <p:nvSpPr>
          <p:cNvPr id="190" name="Google Shape;190;p41"/>
          <p:cNvSpPr txBox="1"/>
          <p:nvPr/>
        </p:nvSpPr>
        <p:spPr>
          <a:xfrm>
            <a:off x="8972740" y="162283"/>
            <a:ext cx="125100" cy="123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FFFFFF"/>
                </a:solidFill>
                <a:latin typeface="Arial"/>
                <a:ea typeface="Arial"/>
                <a:cs typeface="Arial"/>
                <a:sym typeface="Arial"/>
              </a:rPr>
              <a:t>‹#›</a:t>
            </a:fld>
            <a:endParaRPr sz="800" b="0" i="0" u="none" strike="noStrike" cap="none">
              <a:solidFill>
                <a:srgbClr val="FFFFFF"/>
              </a:solidFill>
              <a:latin typeface="Arial"/>
              <a:ea typeface="Arial"/>
              <a:cs typeface="Arial"/>
              <a:sym typeface="Arial"/>
            </a:endParaRPr>
          </a:p>
        </p:txBody>
      </p:sp>
      <p:pic>
        <p:nvPicPr>
          <p:cNvPr id="191" name="Google Shape;191;p41"/>
          <p:cNvPicPr preferRelativeResize="0"/>
          <p:nvPr/>
        </p:nvPicPr>
        <p:blipFill rotWithShape="1">
          <a:blip r:embed="rId16">
            <a:alphaModFix/>
          </a:blip>
          <a:srcRect l="563" r="563"/>
          <a:stretch/>
        </p:blipFill>
        <p:spPr>
          <a:xfrm>
            <a:off x="8663650" y="117389"/>
            <a:ext cx="212966" cy="2153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7.xml"/><Relationship Id="rId5" Type="http://schemas.microsoft.com/office/2007/relationships/hdphoto" Target="../media/hdphoto1.wdp"/><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7.xml"/><Relationship Id="rId5" Type="http://schemas.microsoft.com/office/2007/relationships/hdphoto" Target="../media/hdphoto1.wdp"/><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7.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7.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37.xml"/><Relationship Id="rId5" Type="http://schemas.microsoft.com/office/2007/relationships/hdphoto" Target="../media/hdphoto2.wdp"/><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7.xml"/><Relationship Id="rId6" Type="http://schemas.microsoft.com/office/2007/relationships/hdphoto" Target="../media/hdphoto2.wdp"/><Relationship Id="rId5" Type="http://schemas.openxmlformats.org/officeDocument/2006/relationships/image" Target="../media/image22.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notesSlide" Target="../notesSlides/notesSlide43.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7.xml"/><Relationship Id="rId6" Type="http://schemas.openxmlformats.org/officeDocument/2006/relationships/image" Target="../media/image26.jpeg"/><Relationship Id="rId5" Type="http://schemas.openxmlformats.org/officeDocument/2006/relationships/image" Target="../media/image24.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3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mandjump.com/blog/customer-acquisition-cost-by-industry" TargetMode="External"/><Relationship Id="rId2" Type="http://schemas.openxmlformats.org/officeDocument/2006/relationships/notesSlide" Target="../notesSlides/notesSlide47.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hyperlink" Target="https://www.demandjump.com/blog/customer-acquisition-cost-by-industry" TargetMode="External"/><Relationship Id="rId2" Type="http://schemas.openxmlformats.org/officeDocument/2006/relationships/notesSlide" Target="../notesSlides/notesSlide54.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hyperlink" Target="https://www.lean-case.com" TargetMode="External"/><Relationship Id="rId7" Type="http://schemas.openxmlformats.org/officeDocument/2006/relationships/hyperlink" Target="https://www.quora.com/How-do-you-calculate-customer-lifespan" TargetMode="External"/><Relationship Id="rId2" Type="http://schemas.openxmlformats.org/officeDocument/2006/relationships/notesSlide" Target="../notesSlides/notesSlide66.xml"/><Relationship Id="rId1" Type="http://schemas.openxmlformats.org/officeDocument/2006/relationships/slideLayout" Target="../slideLayouts/slideLayout37.xml"/><Relationship Id="rId6" Type="http://schemas.openxmlformats.org/officeDocument/2006/relationships/hyperlink" Target="https://www.geckoboard.com/learn/kpi-examples/marketing-kpis/ltv-cac-ratio/" TargetMode="External"/><Relationship Id="rId5" Type="http://schemas.openxmlformats.org/officeDocument/2006/relationships/hyperlink" Target="https://medium.com/ongrowth/unit-economics-in-practice-ebd0a2ef345c" TargetMode="External"/><Relationship Id="rId4" Type="http://schemas.openxmlformats.org/officeDocument/2006/relationships/hyperlink" Target="https://docs.google.com/spreadsheets/d/1gK8jEqETVfd_icEtxxx2A2CJ0ab8Jek_kFDGfYB6Kiw/edit#gid=1572781918"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4747"/>
        </a:solidFill>
        <a:effectLst/>
      </p:bgPr>
    </p:bg>
    <p:spTree>
      <p:nvGrpSpPr>
        <p:cNvPr id="1" name="Shape 246"/>
        <p:cNvGrpSpPr/>
        <p:nvPr/>
      </p:nvGrpSpPr>
      <p:grpSpPr>
        <a:xfrm>
          <a:off x="0" y="0"/>
          <a:ext cx="0" cy="0"/>
          <a:chOff x="0" y="0"/>
          <a:chExt cx="0" cy="0"/>
        </a:xfrm>
      </p:grpSpPr>
      <p:pic>
        <p:nvPicPr>
          <p:cNvPr id="247" name="Google Shape;247;p56"/>
          <p:cNvPicPr preferRelativeResize="0"/>
          <p:nvPr/>
        </p:nvPicPr>
        <p:blipFill>
          <a:blip r:embed="rId3">
            <a:alphaModFix/>
          </a:blip>
          <a:stretch>
            <a:fillRect/>
          </a:stretch>
        </p:blipFill>
        <p:spPr>
          <a:xfrm>
            <a:off x="3563600" y="1563349"/>
            <a:ext cx="2016800" cy="2016800"/>
          </a:xfrm>
          <a:prstGeom prst="rect">
            <a:avLst/>
          </a:prstGeom>
          <a:noFill/>
          <a:ln>
            <a:noFill/>
          </a:ln>
        </p:spPr>
      </p:pic>
      <p:sp>
        <p:nvSpPr>
          <p:cNvPr id="248" name="Google Shape;248;p56"/>
          <p:cNvSpPr txBox="1"/>
          <p:nvPr/>
        </p:nvSpPr>
        <p:spPr>
          <a:xfrm>
            <a:off x="2593784" y="3920495"/>
            <a:ext cx="3966900" cy="465600"/>
          </a:xfrm>
          <a:prstGeom prst="rect">
            <a:avLst/>
          </a:prstGeom>
          <a:noFill/>
          <a:ln>
            <a:noFill/>
          </a:ln>
        </p:spPr>
        <p:txBody>
          <a:bodyPr spcFirstLastPara="1" wrap="square" lIns="17150" tIns="17150" rIns="17150" bIns="17150" anchor="ctr" anchorCtr="0">
            <a:noAutofit/>
          </a:bodyPr>
          <a:lstStyle/>
          <a:p>
            <a:pPr marL="0" marR="0" lvl="0" indent="0" algn="ctr" rtl="0">
              <a:spcBef>
                <a:spcPts val="0"/>
              </a:spcBef>
              <a:spcAft>
                <a:spcPts val="0"/>
              </a:spcAft>
              <a:buNone/>
            </a:pPr>
            <a:r>
              <a:rPr lang="en" sz="2800">
                <a:solidFill>
                  <a:srgbClr val="FFFFFF"/>
                </a:solidFill>
                <a:latin typeface="Helvetica Neue Light"/>
                <a:ea typeface="Helvetica Neue Light"/>
                <a:cs typeface="Helvetica Neue Light"/>
                <a:sym typeface="Helvetica Neue Light"/>
              </a:rPr>
              <a:t>#nextwaveoftech</a:t>
            </a:r>
            <a:endParaRPr sz="280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mc:AlternateContent xmlns:mc="http://schemas.openxmlformats.org/markup-compatibility/2006" xmlns:p14="http://schemas.microsoft.com/office/powerpoint/2010/main">
    <mc:Choice Requires="p14">
      <p:transition spd="slow" p14:dur="2000" advTm="4356"/>
    </mc:Choice>
    <mc:Fallback xmlns="">
      <p:transition spd="slow" advTm="43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6"/>
          <p:cNvSpPr txBox="1"/>
          <p:nvPr/>
        </p:nvSpPr>
        <p:spPr>
          <a:xfrm>
            <a:off x="904974" y="1112362"/>
            <a:ext cx="7793341" cy="2959387"/>
          </a:xfrm>
          <a:prstGeom prst="rect">
            <a:avLst/>
          </a:prstGeom>
          <a:noFill/>
          <a:ln>
            <a:noFill/>
          </a:ln>
        </p:spPr>
        <p:txBody>
          <a:bodyPr spcFirstLastPara="1" wrap="square" lIns="91425" tIns="91425" rIns="91425" bIns="91425" anchor="t" anchorCtr="0">
            <a:noAutofit/>
          </a:bodyPr>
          <a:lstStyle/>
          <a:p>
            <a:pPr marL="0" lvl="0" indent="0" rtl="0">
              <a:lnSpc>
                <a:spcPct val="133333"/>
              </a:lnSpc>
              <a:spcBef>
                <a:spcPts val="5000"/>
              </a:spcBef>
              <a:spcAft>
                <a:spcPts val="0"/>
              </a:spcAft>
              <a:buNone/>
            </a:pPr>
            <a:r>
              <a:rPr lang="en" sz="2200" dirty="0">
                <a:solidFill>
                  <a:srgbClr val="434343"/>
                </a:solidFill>
                <a:latin typeface="Helvetica Neue Light"/>
                <a:ea typeface="Helvetica Neue Light"/>
                <a:cs typeface="Helvetica Neue Light"/>
                <a:sym typeface="Helvetica Neue Light"/>
              </a:rPr>
              <a:t>“We burned almost $70,000 more than we expected — almost 30–40% more — and it was like ‘woah, what happened?’’’</a:t>
            </a:r>
            <a:endParaRPr sz="2200" dirty="0">
              <a:solidFill>
                <a:srgbClr val="434343"/>
              </a:solidFill>
              <a:latin typeface="Helvetica Neue Light"/>
              <a:ea typeface="Helvetica Neue Light"/>
              <a:cs typeface="Helvetica Neue Light"/>
              <a:sym typeface="Helvetica Neue Light"/>
            </a:endParaRPr>
          </a:p>
          <a:p>
            <a:pPr marL="0" lvl="0" indent="0" algn="r" rtl="0">
              <a:lnSpc>
                <a:spcPct val="133333"/>
              </a:lnSpc>
              <a:spcBef>
                <a:spcPts val="3200"/>
              </a:spcBef>
              <a:spcAft>
                <a:spcPts val="0"/>
              </a:spcAft>
              <a:buNone/>
            </a:pPr>
            <a:r>
              <a:rPr lang="en" sz="2200" dirty="0">
                <a:solidFill>
                  <a:srgbClr val="434343"/>
                </a:solidFill>
                <a:latin typeface="Helvetica Neue Light"/>
                <a:ea typeface="Helvetica Neue Light"/>
                <a:cs typeface="Helvetica Neue Light"/>
                <a:sym typeface="Helvetica Neue Light"/>
              </a:rPr>
              <a:t>Jason Demant, CEO of Bento</a:t>
            </a:r>
            <a:endParaRPr sz="2200" dirty="0">
              <a:solidFill>
                <a:srgbClr val="434343"/>
              </a:solidFill>
              <a:latin typeface="Helvetica Neue Light"/>
              <a:ea typeface="Helvetica Neue Light"/>
              <a:cs typeface="Helvetica Neue Light"/>
              <a:sym typeface="Helvetica Neue Light"/>
            </a:endParaRPr>
          </a:p>
        </p:txBody>
      </p:sp>
      <p:cxnSp>
        <p:nvCxnSpPr>
          <p:cNvPr id="4" name="Google Shape;291;p63"/>
          <p:cNvCxnSpPr/>
          <p:nvPr/>
        </p:nvCxnSpPr>
        <p:spPr>
          <a:xfrm flipH="1">
            <a:off x="740750" y="1844350"/>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67"/>
          <p:cNvPicPr preferRelativeResize="0"/>
          <p:nvPr/>
        </p:nvPicPr>
        <p:blipFill rotWithShape="1">
          <a:blip r:embed="rId3">
            <a:alphaModFix amt="90000"/>
          </a:blip>
          <a:srcRect l="4134" r="4189"/>
          <a:stretch/>
        </p:blipFill>
        <p:spPr>
          <a:xfrm>
            <a:off x="861945" y="1275516"/>
            <a:ext cx="3673800" cy="2977500"/>
          </a:xfrm>
          <a:prstGeom prst="roundRect">
            <a:avLst>
              <a:gd name="adj" fmla="val 16667"/>
            </a:avLst>
          </a:prstGeom>
          <a:noFill/>
          <a:ln>
            <a:noFill/>
          </a:ln>
        </p:spPr>
      </p:pic>
      <p:pic>
        <p:nvPicPr>
          <p:cNvPr id="313" name="Google Shape;313;p67"/>
          <p:cNvPicPr preferRelativeResize="0"/>
          <p:nvPr/>
        </p:nvPicPr>
        <p:blipFill rotWithShape="1">
          <a:blip r:embed="rId4">
            <a:alphaModFix amt="65000"/>
          </a:blip>
          <a:srcRect t="64079"/>
          <a:stretch/>
        </p:blipFill>
        <p:spPr>
          <a:xfrm>
            <a:off x="2535345" y="1275516"/>
            <a:ext cx="5879700" cy="368100"/>
          </a:xfrm>
          <a:prstGeom prst="roundRect">
            <a:avLst>
              <a:gd name="adj" fmla="val 0"/>
            </a:avLst>
          </a:prstGeom>
          <a:noFill/>
          <a:ln>
            <a:noFill/>
          </a:ln>
        </p:spPr>
      </p:pic>
      <p:pic>
        <p:nvPicPr>
          <p:cNvPr id="314" name="Google Shape;314;p67"/>
          <p:cNvPicPr preferRelativeResize="0"/>
          <p:nvPr/>
        </p:nvPicPr>
        <p:blipFill rotWithShape="1">
          <a:blip r:embed="rId5">
            <a:alphaModFix amt="44000"/>
          </a:blip>
          <a:srcRect t="71629"/>
          <a:stretch/>
        </p:blipFill>
        <p:spPr>
          <a:xfrm>
            <a:off x="2535495" y="3428066"/>
            <a:ext cx="5879700" cy="825300"/>
          </a:xfrm>
          <a:prstGeom prst="roundRect">
            <a:avLst>
              <a:gd name="adj" fmla="val 0"/>
            </a:avLst>
          </a:prstGeom>
          <a:noFill/>
          <a:ln>
            <a:noFill/>
          </a:ln>
        </p:spPr>
      </p:pic>
      <p:pic>
        <p:nvPicPr>
          <p:cNvPr id="315" name="Google Shape;315;p67"/>
          <p:cNvPicPr preferRelativeResize="0"/>
          <p:nvPr/>
        </p:nvPicPr>
        <p:blipFill rotWithShape="1">
          <a:blip r:embed="rId5">
            <a:alphaModFix amt="44000"/>
          </a:blip>
          <a:srcRect t="71629"/>
          <a:stretch/>
        </p:blipFill>
        <p:spPr>
          <a:xfrm>
            <a:off x="2535345" y="2669641"/>
            <a:ext cx="5879700" cy="708000"/>
          </a:xfrm>
          <a:prstGeom prst="roundRect">
            <a:avLst>
              <a:gd name="adj" fmla="val 0"/>
            </a:avLst>
          </a:prstGeom>
          <a:noFill/>
          <a:ln>
            <a:noFill/>
          </a:ln>
        </p:spPr>
      </p:pic>
      <p:sp>
        <p:nvSpPr>
          <p:cNvPr id="316" name="Google Shape;316;p67"/>
          <p:cNvSpPr txBox="1"/>
          <p:nvPr/>
        </p:nvSpPr>
        <p:spPr>
          <a:xfrm>
            <a:off x="5708120" y="3602541"/>
            <a:ext cx="1714500" cy="46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Ingredients (30%)</a:t>
            </a:r>
            <a:endParaRPr>
              <a:solidFill>
                <a:srgbClr val="434343"/>
              </a:solidFill>
              <a:latin typeface="Helvetica Neue Light"/>
              <a:ea typeface="Helvetica Neue Light"/>
              <a:cs typeface="Helvetica Neue Light"/>
              <a:sym typeface="Helvetica Neue Light"/>
            </a:endParaRPr>
          </a:p>
        </p:txBody>
      </p:sp>
      <p:sp>
        <p:nvSpPr>
          <p:cNvPr id="317" name="Google Shape;317;p67"/>
          <p:cNvSpPr txBox="1"/>
          <p:nvPr/>
        </p:nvSpPr>
        <p:spPr>
          <a:xfrm>
            <a:off x="5384620" y="2820866"/>
            <a:ext cx="2674500" cy="2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Labour + Packaging (30%)</a:t>
            </a:r>
            <a:endParaRPr>
              <a:solidFill>
                <a:srgbClr val="434343"/>
              </a:solidFill>
              <a:latin typeface="Helvetica Neue Light"/>
              <a:ea typeface="Helvetica Neue Light"/>
              <a:cs typeface="Helvetica Neue Light"/>
              <a:sym typeface="Helvetica Neue Light"/>
            </a:endParaRPr>
          </a:p>
        </p:txBody>
      </p:sp>
      <p:pic>
        <p:nvPicPr>
          <p:cNvPr id="318" name="Google Shape;318;p67"/>
          <p:cNvPicPr preferRelativeResize="0"/>
          <p:nvPr/>
        </p:nvPicPr>
        <p:blipFill rotWithShape="1">
          <a:blip r:embed="rId5">
            <a:alphaModFix amt="44000"/>
          </a:blip>
          <a:srcRect t="71629"/>
          <a:stretch/>
        </p:blipFill>
        <p:spPr>
          <a:xfrm>
            <a:off x="2535345" y="2245416"/>
            <a:ext cx="5879700" cy="368100"/>
          </a:xfrm>
          <a:prstGeom prst="roundRect">
            <a:avLst>
              <a:gd name="adj" fmla="val 0"/>
            </a:avLst>
          </a:prstGeom>
          <a:noFill/>
          <a:ln>
            <a:noFill/>
          </a:ln>
        </p:spPr>
      </p:pic>
      <p:pic>
        <p:nvPicPr>
          <p:cNvPr id="319" name="Google Shape;319;p67"/>
          <p:cNvPicPr preferRelativeResize="0"/>
          <p:nvPr/>
        </p:nvPicPr>
        <p:blipFill rotWithShape="1">
          <a:blip r:embed="rId5">
            <a:alphaModFix amt="44000"/>
          </a:blip>
          <a:srcRect t="71629"/>
          <a:stretch/>
        </p:blipFill>
        <p:spPr>
          <a:xfrm>
            <a:off x="2535345" y="1967716"/>
            <a:ext cx="5879700" cy="222900"/>
          </a:xfrm>
          <a:prstGeom prst="roundRect">
            <a:avLst>
              <a:gd name="adj" fmla="val 0"/>
            </a:avLst>
          </a:prstGeom>
          <a:noFill/>
          <a:ln>
            <a:noFill/>
          </a:ln>
        </p:spPr>
      </p:pic>
      <p:pic>
        <p:nvPicPr>
          <p:cNvPr id="320" name="Google Shape;320;p67"/>
          <p:cNvPicPr preferRelativeResize="0"/>
          <p:nvPr/>
        </p:nvPicPr>
        <p:blipFill rotWithShape="1">
          <a:blip r:embed="rId5">
            <a:alphaModFix amt="44000"/>
          </a:blip>
          <a:srcRect t="71629"/>
          <a:stretch/>
        </p:blipFill>
        <p:spPr>
          <a:xfrm>
            <a:off x="2535345" y="1690016"/>
            <a:ext cx="5879700" cy="222900"/>
          </a:xfrm>
          <a:prstGeom prst="roundRect">
            <a:avLst>
              <a:gd name="adj" fmla="val 0"/>
            </a:avLst>
          </a:prstGeom>
          <a:noFill/>
          <a:ln>
            <a:noFill/>
          </a:ln>
        </p:spPr>
      </p:pic>
      <p:sp>
        <p:nvSpPr>
          <p:cNvPr id="321" name="Google Shape;321;p67"/>
          <p:cNvSpPr txBox="1"/>
          <p:nvPr/>
        </p:nvSpPr>
        <p:spPr>
          <a:xfrm>
            <a:off x="5819120" y="1617404"/>
            <a:ext cx="1492500"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Other (7.5%)</a:t>
            </a:r>
            <a:endParaRPr>
              <a:solidFill>
                <a:srgbClr val="434343"/>
              </a:solidFill>
              <a:latin typeface="Helvetica Neue Light"/>
              <a:ea typeface="Helvetica Neue Light"/>
              <a:cs typeface="Helvetica Neue Light"/>
              <a:sym typeface="Helvetica Neue Light"/>
            </a:endParaRPr>
          </a:p>
        </p:txBody>
      </p:sp>
      <p:sp>
        <p:nvSpPr>
          <p:cNvPr id="322" name="Google Shape;322;p67"/>
          <p:cNvSpPr txBox="1"/>
          <p:nvPr/>
        </p:nvSpPr>
        <p:spPr>
          <a:xfrm>
            <a:off x="5922245" y="1267104"/>
            <a:ext cx="1492500"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Margin (12.5%)</a:t>
            </a:r>
            <a:endParaRPr>
              <a:solidFill>
                <a:srgbClr val="434343"/>
              </a:solidFill>
              <a:latin typeface="Helvetica Neue Light"/>
              <a:ea typeface="Helvetica Neue Light"/>
              <a:cs typeface="Helvetica Neue Light"/>
              <a:sym typeface="Helvetica Neue Light"/>
            </a:endParaRPr>
          </a:p>
        </p:txBody>
      </p:sp>
      <p:sp>
        <p:nvSpPr>
          <p:cNvPr id="323" name="Google Shape;323;p67"/>
          <p:cNvSpPr txBox="1"/>
          <p:nvPr/>
        </p:nvSpPr>
        <p:spPr>
          <a:xfrm>
            <a:off x="5286745" y="2216116"/>
            <a:ext cx="2674500" cy="2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Delivery (15%)</a:t>
            </a:r>
            <a:endParaRPr>
              <a:solidFill>
                <a:srgbClr val="434343"/>
              </a:solidFill>
              <a:latin typeface="Helvetica Neue Light"/>
              <a:ea typeface="Helvetica Neue Light"/>
              <a:cs typeface="Helvetica Neue Light"/>
              <a:sym typeface="Helvetica Neue Light"/>
            </a:endParaRPr>
          </a:p>
        </p:txBody>
      </p:sp>
      <p:sp>
        <p:nvSpPr>
          <p:cNvPr id="324" name="Google Shape;324;p67"/>
          <p:cNvSpPr txBox="1"/>
          <p:nvPr/>
        </p:nvSpPr>
        <p:spPr>
          <a:xfrm>
            <a:off x="5922245" y="1893991"/>
            <a:ext cx="1492500"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Marketing (5%)</a:t>
            </a:r>
            <a:endParaRPr>
              <a:solidFill>
                <a:srgbClr val="434343"/>
              </a:solidFill>
              <a:latin typeface="Helvetica Neue Light"/>
              <a:ea typeface="Helvetica Neue Light"/>
              <a:cs typeface="Helvetica Neue Light"/>
              <a:sym typeface="Helvetica Neue Light"/>
            </a:endParaRPr>
          </a:p>
        </p:txBody>
      </p:sp>
      <p:sp>
        <p:nvSpPr>
          <p:cNvPr id="325" name="Google Shape;325;p67"/>
          <p:cNvSpPr txBox="1"/>
          <p:nvPr/>
        </p:nvSpPr>
        <p:spPr>
          <a:xfrm>
            <a:off x="2328421" y="4462466"/>
            <a:ext cx="5364167" cy="6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Helvetica Neue Light"/>
                <a:ea typeface="Helvetica Neue Light"/>
                <a:cs typeface="Helvetica Neue Light"/>
                <a:sym typeface="Helvetica Neue Light"/>
              </a:rPr>
              <a:t>Source: estimates by Dealroom.com based on annual reports &amp; interviews</a:t>
            </a:r>
            <a:endParaRPr sz="1000" dirty="0">
              <a:solidFill>
                <a:srgbClr val="434343"/>
              </a:solidFill>
              <a:latin typeface="Helvetica Neue Light"/>
              <a:ea typeface="Helvetica Neue Light"/>
              <a:cs typeface="Helvetica Neue Light"/>
              <a:sym typeface="Helvetica Neue Light"/>
            </a:endParaRPr>
          </a:p>
          <a:p>
            <a:pPr marL="0" lvl="0" indent="0" algn="ctr" rtl="0">
              <a:spcBef>
                <a:spcPts val="0"/>
              </a:spcBef>
              <a:spcAft>
                <a:spcPts val="0"/>
              </a:spcAft>
              <a:buNone/>
            </a:pPr>
            <a:endParaRPr sz="1000" dirty="0">
              <a:solidFill>
                <a:srgbClr val="434343"/>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par>
                                <p:cTn id="8" presetID="10" presetClass="entr" presetSubtype="0" fill="hold"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10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5"/>
                                        </p:tgtEl>
                                        <p:attrNameLst>
                                          <p:attrName>style.visibility</p:attrName>
                                        </p:attrNameLst>
                                      </p:cBhvr>
                                      <p:to>
                                        <p:strVal val="visible"/>
                                      </p:to>
                                    </p:set>
                                    <p:animEffect transition="in" filter="fade">
                                      <p:cBhvr>
                                        <p:cTn id="15" dur="1000"/>
                                        <p:tgtEl>
                                          <p:spTgt spid="315"/>
                                        </p:tgtEl>
                                      </p:cBhvr>
                                    </p:animEffect>
                                  </p:childTnLst>
                                </p:cTn>
                              </p:par>
                              <p:par>
                                <p:cTn id="16" presetID="10" presetClass="entr" presetSubtype="0" fill="hold" nodeType="withEffect">
                                  <p:stCondLst>
                                    <p:cond delay="0"/>
                                  </p:stCondLst>
                                  <p:childTnLst>
                                    <p:set>
                                      <p:cBhvr>
                                        <p:cTn id="17" dur="1" fill="hold">
                                          <p:stCondLst>
                                            <p:cond delay="0"/>
                                          </p:stCondLst>
                                        </p:cTn>
                                        <p:tgtEl>
                                          <p:spTgt spid="317"/>
                                        </p:tgtEl>
                                        <p:attrNameLst>
                                          <p:attrName>style.visibility</p:attrName>
                                        </p:attrNameLst>
                                      </p:cBhvr>
                                      <p:to>
                                        <p:strVal val="visible"/>
                                      </p:to>
                                    </p:set>
                                    <p:animEffect transition="in" filter="fade">
                                      <p:cBhvr>
                                        <p:cTn id="18" dur="1000"/>
                                        <p:tgtEl>
                                          <p:spTgt spid="3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3"/>
                                        </p:tgtEl>
                                        <p:attrNameLst>
                                          <p:attrName>style.visibility</p:attrName>
                                        </p:attrNameLst>
                                      </p:cBhvr>
                                      <p:to>
                                        <p:strVal val="visible"/>
                                      </p:to>
                                    </p:set>
                                    <p:animEffect transition="in" filter="fade">
                                      <p:cBhvr>
                                        <p:cTn id="23" dur="1000"/>
                                        <p:tgtEl>
                                          <p:spTgt spid="323"/>
                                        </p:tgtEl>
                                      </p:cBhvr>
                                    </p:animEffect>
                                  </p:childTnLst>
                                </p:cTn>
                              </p:par>
                              <p:par>
                                <p:cTn id="24" presetID="10" presetClass="entr" presetSubtype="0" fill="hold" nodeType="withEffect">
                                  <p:stCondLst>
                                    <p:cond delay="0"/>
                                  </p:stCondLst>
                                  <p:childTnLst>
                                    <p:set>
                                      <p:cBhvr>
                                        <p:cTn id="25" dur="1" fill="hold">
                                          <p:stCondLst>
                                            <p:cond delay="0"/>
                                          </p:stCondLst>
                                        </p:cTn>
                                        <p:tgtEl>
                                          <p:spTgt spid="318"/>
                                        </p:tgtEl>
                                        <p:attrNameLst>
                                          <p:attrName>style.visibility</p:attrName>
                                        </p:attrNameLst>
                                      </p:cBhvr>
                                      <p:to>
                                        <p:strVal val="visible"/>
                                      </p:to>
                                    </p:set>
                                    <p:animEffect transition="in" filter="fade">
                                      <p:cBhvr>
                                        <p:cTn id="26" dur="1000"/>
                                        <p:tgtEl>
                                          <p:spTgt spid="3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19"/>
                                        </p:tgtEl>
                                        <p:attrNameLst>
                                          <p:attrName>style.visibility</p:attrName>
                                        </p:attrNameLst>
                                      </p:cBhvr>
                                      <p:to>
                                        <p:strVal val="visible"/>
                                      </p:to>
                                    </p:set>
                                    <p:animEffect transition="in" filter="fade">
                                      <p:cBhvr>
                                        <p:cTn id="31" dur="1000"/>
                                        <p:tgtEl>
                                          <p:spTgt spid="319"/>
                                        </p:tgtEl>
                                      </p:cBhvr>
                                    </p:animEffect>
                                  </p:childTnLst>
                                </p:cTn>
                              </p:par>
                              <p:par>
                                <p:cTn id="32" presetID="10" presetClass="entr" presetSubtype="0" fill="hold" nodeType="withEffect">
                                  <p:stCondLst>
                                    <p:cond delay="0"/>
                                  </p:stCondLst>
                                  <p:childTnLst>
                                    <p:set>
                                      <p:cBhvr>
                                        <p:cTn id="33" dur="1" fill="hold">
                                          <p:stCondLst>
                                            <p:cond delay="0"/>
                                          </p:stCondLst>
                                        </p:cTn>
                                        <p:tgtEl>
                                          <p:spTgt spid="324"/>
                                        </p:tgtEl>
                                        <p:attrNameLst>
                                          <p:attrName>style.visibility</p:attrName>
                                        </p:attrNameLst>
                                      </p:cBhvr>
                                      <p:to>
                                        <p:strVal val="visible"/>
                                      </p:to>
                                    </p:set>
                                    <p:animEffect transition="in" filter="fade">
                                      <p:cBhvr>
                                        <p:cTn id="34" dur="1000"/>
                                        <p:tgtEl>
                                          <p:spTgt spid="3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1000"/>
                                        <p:tgtEl>
                                          <p:spTgt spid="320"/>
                                        </p:tgtEl>
                                      </p:cBhvr>
                                    </p:animEffect>
                                  </p:childTnLst>
                                </p:cTn>
                              </p:par>
                              <p:par>
                                <p:cTn id="40" presetID="10" presetClass="entr" presetSubtype="0" fill="hold" nodeType="withEffect">
                                  <p:stCondLst>
                                    <p:cond delay="0"/>
                                  </p:stCondLst>
                                  <p:childTnLst>
                                    <p:set>
                                      <p:cBhvr>
                                        <p:cTn id="41" dur="1" fill="hold">
                                          <p:stCondLst>
                                            <p:cond delay="0"/>
                                          </p:stCondLst>
                                        </p:cTn>
                                        <p:tgtEl>
                                          <p:spTgt spid="321"/>
                                        </p:tgtEl>
                                        <p:attrNameLst>
                                          <p:attrName>style.visibility</p:attrName>
                                        </p:attrNameLst>
                                      </p:cBhvr>
                                      <p:to>
                                        <p:strVal val="visible"/>
                                      </p:to>
                                    </p:set>
                                    <p:animEffect transition="in" filter="fade">
                                      <p:cBhvr>
                                        <p:cTn id="42" dur="1000"/>
                                        <p:tgtEl>
                                          <p:spTgt spid="3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3"/>
                                        </p:tgtEl>
                                        <p:attrNameLst>
                                          <p:attrName>style.visibility</p:attrName>
                                        </p:attrNameLst>
                                      </p:cBhvr>
                                      <p:to>
                                        <p:strVal val="visible"/>
                                      </p:to>
                                    </p:set>
                                    <p:animEffect transition="in" filter="fade">
                                      <p:cBhvr>
                                        <p:cTn id="47" dur="1000"/>
                                        <p:tgtEl>
                                          <p:spTgt spid="313"/>
                                        </p:tgtEl>
                                      </p:cBhvr>
                                    </p:animEffect>
                                  </p:childTnLst>
                                </p:cTn>
                              </p:par>
                              <p:par>
                                <p:cTn id="48" presetID="10" presetClass="entr" presetSubtype="0" fill="hold" nodeType="withEffect">
                                  <p:stCondLst>
                                    <p:cond delay="0"/>
                                  </p:stCondLst>
                                  <p:childTnLst>
                                    <p:set>
                                      <p:cBhvr>
                                        <p:cTn id="49" dur="1" fill="hold">
                                          <p:stCondLst>
                                            <p:cond delay="0"/>
                                          </p:stCondLst>
                                        </p:cTn>
                                        <p:tgtEl>
                                          <p:spTgt spid="322"/>
                                        </p:tgtEl>
                                        <p:attrNameLst>
                                          <p:attrName>style.visibility</p:attrName>
                                        </p:attrNameLst>
                                      </p:cBhvr>
                                      <p:to>
                                        <p:strVal val="visible"/>
                                      </p:to>
                                    </p:set>
                                    <p:animEffect transition="in" filter="fade">
                                      <p:cBhvr>
                                        <p:cTn id="50" dur="10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68"/>
          <p:cNvPicPr preferRelativeResize="0"/>
          <p:nvPr/>
        </p:nvPicPr>
        <p:blipFill rotWithShape="1">
          <a:blip r:embed="rId3">
            <a:alphaModFix amt="90000"/>
          </a:blip>
          <a:srcRect l="4134" r="4189"/>
          <a:stretch/>
        </p:blipFill>
        <p:spPr>
          <a:xfrm>
            <a:off x="748823" y="2131068"/>
            <a:ext cx="2312100" cy="1866900"/>
          </a:xfrm>
          <a:prstGeom prst="roundRect">
            <a:avLst>
              <a:gd name="adj" fmla="val 16667"/>
            </a:avLst>
          </a:prstGeom>
          <a:noFill/>
          <a:ln>
            <a:noFill/>
          </a:ln>
        </p:spPr>
      </p:pic>
      <p:pic>
        <p:nvPicPr>
          <p:cNvPr id="331" name="Google Shape;331;p68"/>
          <p:cNvPicPr preferRelativeResize="0"/>
          <p:nvPr/>
        </p:nvPicPr>
        <p:blipFill rotWithShape="1">
          <a:blip r:embed="rId4">
            <a:alphaModFix amt="44000"/>
          </a:blip>
          <a:srcRect t="71629"/>
          <a:stretch/>
        </p:blipFill>
        <p:spPr>
          <a:xfrm>
            <a:off x="2607073" y="3313571"/>
            <a:ext cx="5694900" cy="685200"/>
          </a:xfrm>
          <a:prstGeom prst="roundRect">
            <a:avLst>
              <a:gd name="adj" fmla="val 0"/>
            </a:avLst>
          </a:prstGeom>
          <a:noFill/>
          <a:ln>
            <a:noFill/>
          </a:ln>
        </p:spPr>
      </p:pic>
      <p:pic>
        <p:nvPicPr>
          <p:cNvPr id="332" name="Google Shape;332;p68"/>
          <p:cNvPicPr preferRelativeResize="0"/>
          <p:nvPr/>
        </p:nvPicPr>
        <p:blipFill rotWithShape="1">
          <a:blip r:embed="rId4">
            <a:alphaModFix amt="44000"/>
          </a:blip>
          <a:srcRect t="71629"/>
          <a:stretch/>
        </p:blipFill>
        <p:spPr>
          <a:xfrm>
            <a:off x="2607073" y="2630748"/>
            <a:ext cx="5694900" cy="605100"/>
          </a:xfrm>
          <a:prstGeom prst="roundRect">
            <a:avLst>
              <a:gd name="adj" fmla="val 0"/>
            </a:avLst>
          </a:prstGeom>
          <a:noFill/>
          <a:ln>
            <a:noFill/>
          </a:ln>
        </p:spPr>
      </p:pic>
      <p:sp>
        <p:nvSpPr>
          <p:cNvPr id="333" name="Google Shape;333;p68"/>
          <p:cNvSpPr txBox="1"/>
          <p:nvPr/>
        </p:nvSpPr>
        <p:spPr>
          <a:xfrm>
            <a:off x="5594998" y="3424718"/>
            <a:ext cx="1714500" cy="46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Ingredients (40%)</a:t>
            </a:r>
            <a:endParaRPr>
              <a:solidFill>
                <a:srgbClr val="434343"/>
              </a:solidFill>
              <a:latin typeface="Helvetica Neue Light"/>
              <a:ea typeface="Helvetica Neue Light"/>
              <a:cs typeface="Helvetica Neue Light"/>
              <a:sym typeface="Helvetica Neue Light"/>
            </a:endParaRPr>
          </a:p>
        </p:txBody>
      </p:sp>
      <p:sp>
        <p:nvSpPr>
          <p:cNvPr id="334" name="Google Shape;334;p68"/>
          <p:cNvSpPr txBox="1"/>
          <p:nvPr/>
        </p:nvSpPr>
        <p:spPr>
          <a:xfrm>
            <a:off x="5114998" y="2773131"/>
            <a:ext cx="2674500" cy="2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Labour + Packaging (35%)</a:t>
            </a:r>
            <a:endParaRPr>
              <a:solidFill>
                <a:srgbClr val="434343"/>
              </a:solidFill>
              <a:latin typeface="Helvetica Neue Light"/>
              <a:ea typeface="Helvetica Neue Light"/>
              <a:cs typeface="Helvetica Neue Light"/>
              <a:sym typeface="Helvetica Neue Light"/>
            </a:endParaRPr>
          </a:p>
        </p:txBody>
      </p:sp>
      <p:pic>
        <p:nvPicPr>
          <p:cNvPr id="335" name="Google Shape;335;p68"/>
          <p:cNvPicPr preferRelativeResize="0"/>
          <p:nvPr/>
        </p:nvPicPr>
        <p:blipFill rotWithShape="1">
          <a:blip r:embed="rId4">
            <a:alphaModFix amt="44000"/>
          </a:blip>
          <a:srcRect t="71629"/>
          <a:stretch/>
        </p:blipFill>
        <p:spPr>
          <a:xfrm>
            <a:off x="2607073" y="1640752"/>
            <a:ext cx="5694900" cy="928500"/>
          </a:xfrm>
          <a:prstGeom prst="roundRect">
            <a:avLst>
              <a:gd name="adj" fmla="val 0"/>
            </a:avLst>
          </a:prstGeom>
          <a:noFill/>
          <a:ln>
            <a:noFill/>
          </a:ln>
        </p:spPr>
      </p:pic>
      <p:pic>
        <p:nvPicPr>
          <p:cNvPr id="336" name="Google Shape;336;p68"/>
          <p:cNvPicPr preferRelativeResize="0"/>
          <p:nvPr/>
        </p:nvPicPr>
        <p:blipFill rotWithShape="1">
          <a:blip r:embed="rId4">
            <a:alphaModFix amt="44000"/>
          </a:blip>
          <a:srcRect t="71629"/>
          <a:stretch/>
        </p:blipFill>
        <p:spPr>
          <a:xfrm>
            <a:off x="2607073" y="1116357"/>
            <a:ext cx="5694900" cy="462900"/>
          </a:xfrm>
          <a:prstGeom prst="roundRect">
            <a:avLst>
              <a:gd name="adj" fmla="val 0"/>
            </a:avLst>
          </a:prstGeom>
          <a:noFill/>
          <a:ln>
            <a:noFill/>
          </a:ln>
        </p:spPr>
      </p:pic>
      <p:pic>
        <p:nvPicPr>
          <p:cNvPr id="337" name="Google Shape;337;p68"/>
          <p:cNvPicPr preferRelativeResize="0"/>
          <p:nvPr/>
        </p:nvPicPr>
        <p:blipFill rotWithShape="1">
          <a:blip r:embed="rId4">
            <a:alphaModFix amt="44000"/>
          </a:blip>
          <a:srcRect t="71629"/>
          <a:stretch/>
        </p:blipFill>
        <p:spPr>
          <a:xfrm>
            <a:off x="2607073" y="785868"/>
            <a:ext cx="5694900" cy="270900"/>
          </a:xfrm>
          <a:prstGeom prst="roundRect">
            <a:avLst>
              <a:gd name="adj" fmla="val 0"/>
            </a:avLst>
          </a:prstGeom>
          <a:noFill/>
          <a:ln>
            <a:noFill/>
          </a:ln>
        </p:spPr>
      </p:pic>
      <p:sp>
        <p:nvSpPr>
          <p:cNvPr id="338" name="Google Shape;338;p68"/>
          <p:cNvSpPr txBox="1"/>
          <p:nvPr/>
        </p:nvSpPr>
        <p:spPr>
          <a:xfrm>
            <a:off x="5705998" y="737256"/>
            <a:ext cx="1492500"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Other (15%)</a:t>
            </a:r>
            <a:endParaRPr>
              <a:solidFill>
                <a:srgbClr val="434343"/>
              </a:solidFill>
              <a:latin typeface="Helvetica Neue Light"/>
              <a:ea typeface="Helvetica Neue Light"/>
              <a:cs typeface="Helvetica Neue Light"/>
              <a:sym typeface="Helvetica Neue Light"/>
            </a:endParaRPr>
          </a:p>
        </p:txBody>
      </p:sp>
      <p:sp>
        <p:nvSpPr>
          <p:cNvPr id="339" name="Google Shape;339;p68"/>
          <p:cNvSpPr txBox="1"/>
          <p:nvPr/>
        </p:nvSpPr>
        <p:spPr>
          <a:xfrm>
            <a:off x="5114998" y="1918506"/>
            <a:ext cx="2674500" cy="2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Delivery (50%)</a:t>
            </a:r>
            <a:endParaRPr>
              <a:solidFill>
                <a:srgbClr val="434343"/>
              </a:solidFill>
              <a:latin typeface="Helvetica Neue Light"/>
              <a:ea typeface="Helvetica Neue Light"/>
              <a:cs typeface="Helvetica Neue Light"/>
              <a:sym typeface="Helvetica Neue Light"/>
            </a:endParaRPr>
          </a:p>
        </p:txBody>
      </p:sp>
      <p:sp>
        <p:nvSpPr>
          <p:cNvPr id="340" name="Google Shape;340;p68"/>
          <p:cNvSpPr txBox="1"/>
          <p:nvPr/>
        </p:nvSpPr>
        <p:spPr>
          <a:xfrm>
            <a:off x="5642398" y="1163731"/>
            <a:ext cx="1714500"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Marketing (25%)</a:t>
            </a:r>
            <a:endParaRPr>
              <a:solidFill>
                <a:srgbClr val="434343"/>
              </a:solidFill>
              <a:latin typeface="Helvetica Neue Light"/>
              <a:ea typeface="Helvetica Neue Light"/>
              <a:cs typeface="Helvetica Neue Light"/>
              <a:sym typeface="Helvetica Neue Light"/>
            </a:endParaRPr>
          </a:p>
        </p:txBody>
      </p:sp>
      <p:sp>
        <p:nvSpPr>
          <p:cNvPr id="341" name="Google Shape;341;p68"/>
          <p:cNvSpPr txBox="1"/>
          <p:nvPr/>
        </p:nvSpPr>
        <p:spPr>
          <a:xfrm>
            <a:off x="1999281" y="4332070"/>
            <a:ext cx="5722386" cy="6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Helvetica Neue Light"/>
                <a:ea typeface="Helvetica Neue Light"/>
                <a:cs typeface="Helvetica Neue Light"/>
                <a:sym typeface="Helvetica Neue Light"/>
              </a:rPr>
              <a:t>Source: estimates by Dealroom.com based on annual reports &amp; interviews</a:t>
            </a:r>
            <a:endParaRPr sz="1000" dirty="0">
              <a:solidFill>
                <a:srgbClr val="434343"/>
              </a:solidFill>
              <a:latin typeface="Helvetica Neue Light"/>
              <a:ea typeface="Helvetica Neue Light"/>
              <a:cs typeface="Helvetica Neue Light"/>
              <a:sym typeface="Helvetica Neue Light"/>
            </a:endParaRPr>
          </a:p>
          <a:p>
            <a:pPr marL="0" lvl="0" indent="0" algn="ctr" rtl="0">
              <a:spcBef>
                <a:spcPts val="0"/>
              </a:spcBef>
              <a:spcAft>
                <a:spcPts val="0"/>
              </a:spcAft>
              <a:buNone/>
            </a:pPr>
            <a:r>
              <a:rPr lang="en" sz="1000" dirty="0">
                <a:solidFill>
                  <a:srgbClr val="434343"/>
                </a:solidFill>
                <a:latin typeface="Helvetica Neue Light"/>
                <a:ea typeface="Helvetica Neue Light"/>
                <a:cs typeface="Helvetica Neue Light"/>
                <a:sym typeface="Helvetica Neue Light"/>
              </a:rPr>
              <a:t>Costs total 160% of revenues</a:t>
            </a:r>
            <a:endParaRPr sz="1000" dirty="0">
              <a:solidFill>
                <a:srgbClr val="434343"/>
              </a:solidFill>
              <a:latin typeface="Helvetica Neue Light"/>
              <a:ea typeface="Helvetica Neue Light"/>
              <a:cs typeface="Helvetica Neue Light"/>
              <a:sym typeface="Helvetica Neue Light"/>
            </a:endParaRPr>
          </a:p>
        </p:txBody>
      </p:sp>
      <p:sp>
        <p:nvSpPr>
          <p:cNvPr id="342" name="Google Shape;342;p68"/>
          <p:cNvSpPr txBox="1"/>
          <p:nvPr/>
        </p:nvSpPr>
        <p:spPr>
          <a:xfrm>
            <a:off x="1283423" y="785868"/>
            <a:ext cx="1242900" cy="1273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800">
              <a:solidFill>
                <a:srgbClr val="434343"/>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sz="800">
              <a:solidFill>
                <a:srgbClr val="434343"/>
              </a:solidFill>
              <a:latin typeface="Helvetica Neue Light"/>
              <a:ea typeface="Helvetica Neue Light"/>
              <a:cs typeface="Helvetica Neue Light"/>
              <a:sym typeface="Helvetica Neue Light"/>
            </a:endParaRPr>
          </a:p>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Loss on each Bento box:</a:t>
            </a:r>
            <a:endParaRPr>
              <a:solidFill>
                <a:srgbClr val="434343"/>
              </a:solidFill>
              <a:latin typeface="Helvetica Neue Light"/>
              <a:ea typeface="Helvetica Neue Light"/>
              <a:cs typeface="Helvetica Neue Light"/>
              <a:sym typeface="Helvetica Neue Light"/>
            </a:endParaRPr>
          </a:p>
          <a:p>
            <a:pPr marL="0" lvl="0" indent="0" algn="ctr" rtl="0">
              <a:spcBef>
                <a:spcPts val="0"/>
              </a:spcBef>
              <a:spcAft>
                <a:spcPts val="0"/>
              </a:spcAft>
              <a:buNone/>
            </a:pPr>
            <a:r>
              <a:rPr lang="en">
                <a:solidFill>
                  <a:srgbClr val="434343"/>
                </a:solidFill>
                <a:latin typeface="Helvetica Neue Light"/>
                <a:ea typeface="Helvetica Neue Light"/>
                <a:cs typeface="Helvetica Neue Light"/>
                <a:sym typeface="Helvetica Neue Light"/>
              </a:rPr>
              <a:t>$20</a:t>
            </a:r>
            <a:endParaRPr>
              <a:solidFill>
                <a:srgbClr val="434343"/>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9"/>
          <p:cNvSpPr txBox="1"/>
          <p:nvPr/>
        </p:nvSpPr>
        <p:spPr>
          <a:xfrm>
            <a:off x="903403" y="1630750"/>
            <a:ext cx="7534200" cy="157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434343"/>
                </a:solidFill>
                <a:highlight>
                  <a:srgbClr val="FFFFFF"/>
                </a:highlight>
                <a:latin typeface="Helvetica Neue Light"/>
                <a:ea typeface="Helvetica Neue Light"/>
                <a:cs typeface="Helvetica Neue Light"/>
                <a:sym typeface="Helvetica Neue Light"/>
              </a:rPr>
              <a:t>“I mean, it’s almost a little embarrassing — because I should have been watching operation costs, especially in an operationally-intensive business like this”</a:t>
            </a:r>
            <a:endParaRPr sz="2400" dirty="0">
              <a:solidFill>
                <a:srgbClr val="434343"/>
              </a:solidFill>
              <a:highlight>
                <a:srgbClr val="FFFFFF"/>
              </a:highlight>
              <a:latin typeface="Helvetica Neue Light"/>
              <a:ea typeface="Helvetica Neue Light"/>
              <a:cs typeface="Helvetica Neue Light"/>
              <a:sym typeface="Helvetica Neue Light"/>
            </a:endParaRPr>
          </a:p>
          <a:p>
            <a:pPr marL="0" lvl="0" indent="0" algn="r" rtl="0">
              <a:lnSpc>
                <a:spcPct val="133333"/>
              </a:lnSpc>
              <a:spcBef>
                <a:spcPts val="3200"/>
              </a:spcBef>
              <a:spcAft>
                <a:spcPts val="0"/>
              </a:spcAft>
              <a:buClr>
                <a:schemeClr val="dk1"/>
              </a:buClr>
              <a:buSzPts val="1100"/>
              <a:buFont typeface="Arial"/>
              <a:buNone/>
            </a:pPr>
            <a:r>
              <a:rPr lang="en" sz="2200" dirty="0">
                <a:solidFill>
                  <a:srgbClr val="434343"/>
                </a:solidFill>
                <a:latin typeface="Helvetica Neue Light"/>
                <a:ea typeface="Helvetica Neue Light"/>
                <a:cs typeface="Helvetica Neue Light"/>
                <a:sym typeface="Helvetica Neue Light"/>
              </a:rPr>
              <a:t>Jason Demant, CEO of Bento</a:t>
            </a:r>
            <a:endParaRPr sz="2200" dirty="0">
              <a:solidFill>
                <a:srgbClr val="434343"/>
              </a:solidFill>
              <a:latin typeface="Helvetica Neue Light"/>
              <a:ea typeface="Helvetica Neue Light"/>
              <a:cs typeface="Helvetica Neue Light"/>
              <a:sym typeface="Helvetica Neue Light"/>
            </a:endParaRPr>
          </a:p>
          <a:p>
            <a:pPr marL="0" lvl="0" indent="0" rtl="0">
              <a:spcBef>
                <a:spcPts val="0"/>
              </a:spcBef>
              <a:spcAft>
                <a:spcPts val="0"/>
              </a:spcAft>
              <a:buNone/>
            </a:pPr>
            <a:endParaRPr sz="2400" dirty="0">
              <a:solidFill>
                <a:srgbClr val="434343"/>
              </a:solidFill>
              <a:highlight>
                <a:srgbClr val="FFFFFF"/>
              </a:highlight>
              <a:latin typeface="Helvetica Neue Light"/>
              <a:ea typeface="Helvetica Neue Light"/>
              <a:cs typeface="Helvetica Neue Light"/>
              <a:sym typeface="Helvetica Neue Light"/>
            </a:endParaRPr>
          </a:p>
          <a:p>
            <a:pPr marL="0" lvl="0" indent="0" rtl="0">
              <a:spcBef>
                <a:spcPts val="0"/>
              </a:spcBef>
              <a:spcAft>
                <a:spcPts val="0"/>
              </a:spcAft>
              <a:buNone/>
            </a:pPr>
            <a:endParaRPr sz="2400" dirty="0">
              <a:solidFill>
                <a:srgbClr val="434343"/>
              </a:solidFill>
              <a:highlight>
                <a:srgbClr val="FFFFFF"/>
              </a:highlight>
              <a:latin typeface="Helvetica Neue Light"/>
              <a:ea typeface="Helvetica Neue Light"/>
              <a:cs typeface="Helvetica Neue Light"/>
              <a:sym typeface="Helvetica Neue Light"/>
            </a:endParaRPr>
          </a:p>
        </p:txBody>
      </p:sp>
      <p:cxnSp>
        <p:nvCxnSpPr>
          <p:cNvPr id="3" name="Google Shape;291;p63"/>
          <p:cNvCxnSpPr/>
          <p:nvPr/>
        </p:nvCxnSpPr>
        <p:spPr>
          <a:xfrm flipH="1">
            <a:off x="740750" y="1844350"/>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70"/>
          <p:cNvSpPr txBox="1"/>
          <p:nvPr/>
        </p:nvSpPr>
        <p:spPr>
          <a:xfrm>
            <a:off x="2458286" y="1742470"/>
            <a:ext cx="6817500" cy="5190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800">
                <a:solidFill>
                  <a:srgbClr val="434343"/>
                </a:solidFill>
                <a:latin typeface="Helvetica Neue Light"/>
                <a:ea typeface="Helvetica Neue Light"/>
                <a:cs typeface="Helvetica Neue Light"/>
                <a:sym typeface="Helvetica Neue Light"/>
              </a:rPr>
              <a:t>Both co-founders focused on financials</a:t>
            </a:r>
            <a:endParaRPr sz="1800">
              <a:solidFill>
                <a:srgbClr val="434343"/>
              </a:solidFill>
            </a:endParaRPr>
          </a:p>
        </p:txBody>
      </p:sp>
      <p:sp>
        <p:nvSpPr>
          <p:cNvPr id="353" name="Google Shape;353;p70"/>
          <p:cNvSpPr txBox="1"/>
          <p:nvPr/>
        </p:nvSpPr>
        <p:spPr>
          <a:xfrm>
            <a:off x="2458288" y="2429695"/>
            <a:ext cx="5618700" cy="5190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800">
                <a:solidFill>
                  <a:srgbClr val="434343"/>
                </a:solidFill>
                <a:latin typeface="Helvetica Neue Light"/>
                <a:ea typeface="Helvetica Neue Light"/>
                <a:cs typeface="Helvetica Neue Light"/>
                <a:sym typeface="Helvetica Neue Light"/>
              </a:rPr>
              <a:t>No more expensive ingredients</a:t>
            </a:r>
            <a:endParaRPr sz="1800">
              <a:solidFill>
                <a:srgbClr val="434343"/>
              </a:solidFill>
            </a:endParaRPr>
          </a:p>
        </p:txBody>
      </p:sp>
      <p:sp>
        <p:nvSpPr>
          <p:cNvPr id="354" name="Google Shape;354;p70"/>
          <p:cNvSpPr txBox="1"/>
          <p:nvPr/>
        </p:nvSpPr>
        <p:spPr>
          <a:xfrm>
            <a:off x="2458287" y="3077270"/>
            <a:ext cx="6044400" cy="5190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800" dirty="0">
                <a:solidFill>
                  <a:srgbClr val="434343"/>
                </a:solidFill>
                <a:latin typeface="Helvetica Neue Light"/>
                <a:ea typeface="Helvetica Neue Light"/>
                <a:cs typeface="Helvetica Neue Light"/>
                <a:sym typeface="Helvetica Neue Light"/>
              </a:rPr>
              <a:t>Longer delivery times + delivery fee</a:t>
            </a:r>
            <a:endParaRPr sz="1800" dirty="0">
              <a:solidFill>
                <a:srgbClr val="434343"/>
              </a:solidFill>
            </a:endParaRPr>
          </a:p>
        </p:txBody>
      </p:sp>
      <p:sp>
        <p:nvSpPr>
          <p:cNvPr id="355" name="Google Shape;355;p70"/>
          <p:cNvSpPr txBox="1"/>
          <p:nvPr/>
        </p:nvSpPr>
        <p:spPr>
          <a:xfrm>
            <a:off x="1865620" y="945847"/>
            <a:ext cx="2678100" cy="5190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2200" dirty="0">
                <a:solidFill>
                  <a:srgbClr val="434343"/>
                </a:solidFill>
                <a:latin typeface="Helvetica Neue"/>
                <a:ea typeface="Helvetica Neue"/>
                <a:cs typeface="Helvetica Neue"/>
                <a:sym typeface="Helvetica Neue"/>
              </a:rPr>
              <a:t>Turnaround Actions</a:t>
            </a:r>
            <a:endParaRPr sz="2200" dirty="0">
              <a:solidFill>
                <a:srgbClr val="434343"/>
              </a:solidFill>
              <a:latin typeface="Helvetica Neue"/>
              <a:ea typeface="Helvetica Neue"/>
              <a:cs typeface="Helvetica Neue"/>
              <a:sym typeface="Helvetica Neue"/>
            </a:endParaRPr>
          </a:p>
        </p:txBody>
      </p:sp>
      <p:sp>
        <p:nvSpPr>
          <p:cNvPr id="356" name="Google Shape;356;p70"/>
          <p:cNvSpPr txBox="1"/>
          <p:nvPr/>
        </p:nvSpPr>
        <p:spPr>
          <a:xfrm>
            <a:off x="2458299" y="3724844"/>
            <a:ext cx="5202600" cy="5190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800">
                <a:solidFill>
                  <a:srgbClr val="434343"/>
                </a:solidFill>
                <a:latin typeface="Helvetica Neue Light"/>
                <a:ea typeface="Helvetica Neue Light"/>
                <a:cs typeface="Helvetica Neue Light"/>
                <a:sym typeface="Helvetica Neue Light"/>
              </a:rPr>
              <a:t>“Order Ahead” feature</a:t>
            </a:r>
            <a:endParaRPr sz="1800">
              <a:solidFill>
                <a:srgbClr val="434343"/>
              </a:solidFill>
            </a:endParaRPr>
          </a:p>
        </p:txBody>
      </p:sp>
      <p:pic>
        <p:nvPicPr>
          <p:cNvPr id="357" name="Google Shape;357;p70"/>
          <p:cNvPicPr preferRelativeResize="0"/>
          <p:nvPr/>
        </p:nvPicPr>
        <p:blipFill>
          <a:blip r:embed="rId3">
            <a:alphaModFix/>
          </a:blip>
          <a:stretch>
            <a:fillRect/>
          </a:stretch>
        </p:blipFill>
        <p:spPr>
          <a:xfrm>
            <a:off x="1969314" y="1895770"/>
            <a:ext cx="365700" cy="365700"/>
          </a:xfrm>
          <a:prstGeom prst="rect">
            <a:avLst/>
          </a:prstGeom>
          <a:noFill/>
          <a:ln>
            <a:noFill/>
          </a:ln>
        </p:spPr>
      </p:pic>
      <p:pic>
        <p:nvPicPr>
          <p:cNvPr id="358" name="Google Shape;358;p70"/>
          <p:cNvPicPr preferRelativeResize="0"/>
          <p:nvPr/>
        </p:nvPicPr>
        <p:blipFill>
          <a:blip r:embed="rId3">
            <a:alphaModFix/>
          </a:blip>
          <a:stretch>
            <a:fillRect/>
          </a:stretch>
        </p:blipFill>
        <p:spPr>
          <a:xfrm>
            <a:off x="1969314" y="2582995"/>
            <a:ext cx="365700" cy="365700"/>
          </a:xfrm>
          <a:prstGeom prst="rect">
            <a:avLst/>
          </a:prstGeom>
          <a:noFill/>
          <a:ln>
            <a:noFill/>
          </a:ln>
        </p:spPr>
      </p:pic>
      <p:pic>
        <p:nvPicPr>
          <p:cNvPr id="359" name="Google Shape;359;p70"/>
          <p:cNvPicPr preferRelativeResize="0"/>
          <p:nvPr/>
        </p:nvPicPr>
        <p:blipFill>
          <a:blip r:embed="rId3">
            <a:alphaModFix/>
          </a:blip>
          <a:stretch>
            <a:fillRect/>
          </a:stretch>
        </p:blipFill>
        <p:spPr>
          <a:xfrm>
            <a:off x="1969314" y="3230570"/>
            <a:ext cx="365700" cy="365700"/>
          </a:xfrm>
          <a:prstGeom prst="rect">
            <a:avLst/>
          </a:prstGeom>
          <a:noFill/>
          <a:ln>
            <a:noFill/>
          </a:ln>
        </p:spPr>
      </p:pic>
      <p:pic>
        <p:nvPicPr>
          <p:cNvPr id="360" name="Google Shape;360;p70"/>
          <p:cNvPicPr preferRelativeResize="0"/>
          <p:nvPr/>
        </p:nvPicPr>
        <p:blipFill>
          <a:blip r:embed="rId3">
            <a:alphaModFix/>
          </a:blip>
          <a:stretch>
            <a:fillRect/>
          </a:stretch>
        </p:blipFill>
        <p:spPr>
          <a:xfrm>
            <a:off x="1969314" y="3878145"/>
            <a:ext cx="365700" cy="365700"/>
          </a:xfrm>
          <a:prstGeom prst="rect">
            <a:avLst/>
          </a:prstGeom>
          <a:noFill/>
          <a:ln>
            <a:noFill/>
          </a:ln>
        </p:spPr>
      </p:pic>
      <p:cxnSp>
        <p:nvCxnSpPr>
          <p:cNvPr id="11" name="Google Shape;291;p63"/>
          <p:cNvCxnSpPr/>
          <p:nvPr/>
        </p:nvCxnSpPr>
        <p:spPr>
          <a:xfrm flipH="1">
            <a:off x="1391199" y="1808459"/>
            <a:ext cx="3900" cy="25200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par>
                                <p:cTn id="8" presetID="10" presetClass="entr" presetSubtype="0" fill="hold" nodeType="withEffect">
                                  <p:stCondLst>
                                    <p:cond delay="0"/>
                                  </p:stCondLst>
                                  <p:childTnLst>
                                    <p:set>
                                      <p:cBhvr>
                                        <p:cTn id="9" dur="1" fill="hold">
                                          <p:stCondLst>
                                            <p:cond delay="0"/>
                                          </p:stCondLst>
                                        </p:cTn>
                                        <p:tgtEl>
                                          <p:spTgt spid="357"/>
                                        </p:tgtEl>
                                        <p:attrNameLst>
                                          <p:attrName>style.visibility</p:attrName>
                                        </p:attrNameLst>
                                      </p:cBhvr>
                                      <p:to>
                                        <p:strVal val="visible"/>
                                      </p:to>
                                    </p:set>
                                    <p:animEffect transition="in" filter="fade">
                                      <p:cBhvr>
                                        <p:cTn id="10" dur="1000"/>
                                        <p:tgtEl>
                                          <p:spTgt spid="3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3"/>
                                        </p:tgtEl>
                                        <p:attrNameLst>
                                          <p:attrName>style.visibility</p:attrName>
                                        </p:attrNameLst>
                                      </p:cBhvr>
                                      <p:to>
                                        <p:strVal val="visible"/>
                                      </p:to>
                                    </p:set>
                                    <p:animEffect transition="in" filter="fade">
                                      <p:cBhvr>
                                        <p:cTn id="15" dur="1000"/>
                                        <p:tgtEl>
                                          <p:spTgt spid="353"/>
                                        </p:tgtEl>
                                      </p:cBhvr>
                                    </p:animEffect>
                                  </p:childTnLst>
                                </p:cTn>
                              </p:par>
                              <p:par>
                                <p:cTn id="16" presetID="10" presetClass="entr" presetSubtype="0" fill="hold" nodeType="withEffect">
                                  <p:stCondLst>
                                    <p:cond delay="0"/>
                                  </p:stCondLst>
                                  <p:childTnLst>
                                    <p:set>
                                      <p:cBhvr>
                                        <p:cTn id="17" dur="1" fill="hold">
                                          <p:stCondLst>
                                            <p:cond delay="0"/>
                                          </p:stCondLst>
                                        </p:cTn>
                                        <p:tgtEl>
                                          <p:spTgt spid="358"/>
                                        </p:tgtEl>
                                        <p:attrNameLst>
                                          <p:attrName>style.visibility</p:attrName>
                                        </p:attrNameLst>
                                      </p:cBhvr>
                                      <p:to>
                                        <p:strVal val="visible"/>
                                      </p:to>
                                    </p:set>
                                    <p:animEffect transition="in" filter="fade">
                                      <p:cBhvr>
                                        <p:cTn id="18" dur="1000"/>
                                        <p:tgtEl>
                                          <p:spTgt spid="3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4"/>
                                        </p:tgtEl>
                                        <p:attrNameLst>
                                          <p:attrName>style.visibility</p:attrName>
                                        </p:attrNameLst>
                                      </p:cBhvr>
                                      <p:to>
                                        <p:strVal val="visible"/>
                                      </p:to>
                                    </p:set>
                                    <p:animEffect transition="in" filter="fade">
                                      <p:cBhvr>
                                        <p:cTn id="23" dur="1000"/>
                                        <p:tgtEl>
                                          <p:spTgt spid="354"/>
                                        </p:tgtEl>
                                      </p:cBhvr>
                                    </p:animEffect>
                                  </p:childTnLst>
                                </p:cTn>
                              </p:par>
                              <p:par>
                                <p:cTn id="24" presetID="10" presetClass="entr" presetSubtype="0" fill="hold" nodeType="withEffect">
                                  <p:stCondLst>
                                    <p:cond delay="0"/>
                                  </p:stCondLst>
                                  <p:childTnLst>
                                    <p:set>
                                      <p:cBhvr>
                                        <p:cTn id="25" dur="1" fill="hold">
                                          <p:stCondLst>
                                            <p:cond delay="0"/>
                                          </p:stCondLst>
                                        </p:cTn>
                                        <p:tgtEl>
                                          <p:spTgt spid="359"/>
                                        </p:tgtEl>
                                        <p:attrNameLst>
                                          <p:attrName>style.visibility</p:attrName>
                                        </p:attrNameLst>
                                      </p:cBhvr>
                                      <p:to>
                                        <p:strVal val="visible"/>
                                      </p:to>
                                    </p:set>
                                    <p:animEffect transition="in" filter="fade">
                                      <p:cBhvr>
                                        <p:cTn id="26" dur="1000"/>
                                        <p:tgtEl>
                                          <p:spTgt spid="35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6"/>
                                        </p:tgtEl>
                                        <p:attrNameLst>
                                          <p:attrName>style.visibility</p:attrName>
                                        </p:attrNameLst>
                                      </p:cBhvr>
                                      <p:to>
                                        <p:strVal val="visible"/>
                                      </p:to>
                                    </p:set>
                                    <p:animEffect transition="in" filter="fade">
                                      <p:cBhvr>
                                        <p:cTn id="31" dur="1000"/>
                                        <p:tgtEl>
                                          <p:spTgt spid="356"/>
                                        </p:tgtEl>
                                      </p:cBhvr>
                                    </p:animEffect>
                                  </p:childTnLst>
                                </p:cTn>
                              </p:par>
                              <p:par>
                                <p:cTn id="32" presetID="10" presetClass="entr" presetSubtype="0" fill="hold" nodeType="withEffect">
                                  <p:stCondLst>
                                    <p:cond delay="0"/>
                                  </p:stCondLst>
                                  <p:childTnLst>
                                    <p:set>
                                      <p:cBhvr>
                                        <p:cTn id="33" dur="1" fill="hold">
                                          <p:stCondLst>
                                            <p:cond delay="0"/>
                                          </p:stCondLst>
                                        </p:cTn>
                                        <p:tgtEl>
                                          <p:spTgt spid="360"/>
                                        </p:tgtEl>
                                        <p:attrNameLst>
                                          <p:attrName>style.visibility</p:attrName>
                                        </p:attrNameLst>
                                      </p:cBhvr>
                                      <p:to>
                                        <p:strVal val="visible"/>
                                      </p:to>
                                    </p:set>
                                    <p:animEffect transition="in" filter="fade">
                                      <p:cBhvr>
                                        <p:cTn id="34"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71"/>
          <p:cNvPicPr preferRelativeResize="0"/>
          <p:nvPr/>
        </p:nvPicPr>
        <p:blipFill>
          <a:blip r:embed="rId3">
            <a:alphaModFix/>
          </a:blip>
          <a:stretch>
            <a:fillRect/>
          </a:stretch>
        </p:blipFill>
        <p:spPr>
          <a:xfrm>
            <a:off x="0" y="0"/>
            <a:ext cx="9421997" cy="5143499"/>
          </a:xfrm>
          <a:prstGeom prst="rect">
            <a:avLst/>
          </a:prstGeom>
          <a:noFill/>
          <a:ln>
            <a:noFill/>
          </a:ln>
        </p:spPr>
      </p:pic>
      <p:pic>
        <p:nvPicPr>
          <p:cNvPr id="3" name="Google Shape;360;p70"/>
          <p:cNvPicPr preferRelativeResize="0"/>
          <p:nvPr/>
        </p:nvPicPr>
        <p:blipFill>
          <a:blip r:embed="rId4">
            <a:alphaModFix/>
          </a:blip>
          <a:stretch>
            <a:fillRect/>
          </a:stretch>
        </p:blipFill>
        <p:spPr>
          <a:xfrm>
            <a:off x="838097" y="245097"/>
            <a:ext cx="1084971" cy="7182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2"/>
          <p:cNvSpPr txBox="1"/>
          <p:nvPr/>
        </p:nvSpPr>
        <p:spPr>
          <a:xfrm>
            <a:off x="1611861" y="1201597"/>
            <a:ext cx="7409590" cy="11094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b="1" dirty="0" smtClean="0">
                <a:solidFill>
                  <a:srgbClr val="434343"/>
                </a:solidFill>
                <a:latin typeface="Helvetica Neue Light"/>
                <a:ea typeface="Helvetica Neue Light"/>
                <a:cs typeface="Helvetica Neue Light"/>
                <a:sym typeface="Helvetica Neue Light"/>
              </a:rPr>
              <a:t>Why </a:t>
            </a:r>
            <a:r>
              <a:rPr lang="en" sz="2800" b="1" dirty="0">
                <a:solidFill>
                  <a:srgbClr val="434343"/>
                </a:solidFill>
                <a:latin typeface="Helvetica Neue Light"/>
                <a:ea typeface="Helvetica Neue Light"/>
                <a:cs typeface="Helvetica Neue Light"/>
                <a:sym typeface="Helvetica Neue Light"/>
              </a:rPr>
              <a:t>understand </a:t>
            </a:r>
            <a:r>
              <a:rPr lang="en" sz="2800" b="1" dirty="0" smtClean="0">
                <a:solidFill>
                  <a:srgbClr val="434343"/>
                </a:solidFill>
                <a:latin typeface="Helvetica Neue Light"/>
                <a:ea typeface="Helvetica Neue Light"/>
                <a:cs typeface="Helvetica Neue Light"/>
                <a:sym typeface="Helvetica Neue Light"/>
              </a:rPr>
              <a:t>your unit </a:t>
            </a:r>
            <a:r>
              <a:rPr lang="en" sz="2800" b="1" dirty="0">
                <a:solidFill>
                  <a:srgbClr val="434343"/>
                </a:solidFill>
                <a:latin typeface="Helvetica Neue Light"/>
                <a:ea typeface="Helvetica Neue Light"/>
                <a:cs typeface="Helvetica Neue Light"/>
                <a:sym typeface="Helvetica Neue Light"/>
              </a:rPr>
              <a:t>economics?</a:t>
            </a:r>
            <a:endParaRPr sz="2800" b="1" dirty="0">
              <a:solidFill>
                <a:srgbClr val="434343"/>
              </a:solidFill>
              <a:latin typeface="Helvetica Neue Light"/>
              <a:ea typeface="Helvetica Neue Light"/>
              <a:cs typeface="Helvetica Neue Light"/>
              <a:sym typeface="Helvetica Neue Light"/>
            </a:endParaRPr>
          </a:p>
        </p:txBody>
      </p:sp>
      <p:cxnSp>
        <p:nvCxnSpPr>
          <p:cNvPr id="371" name="Google Shape;371;p72"/>
          <p:cNvCxnSpPr/>
          <p:nvPr/>
        </p:nvCxnSpPr>
        <p:spPr>
          <a:xfrm>
            <a:off x="1341889" y="1469494"/>
            <a:ext cx="0" cy="2160000"/>
          </a:xfrm>
          <a:prstGeom prst="straightConnector1">
            <a:avLst/>
          </a:prstGeom>
          <a:noFill/>
          <a:ln w="19050" cap="flat" cmpd="sng">
            <a:solidFill>
              <a:srgbClr val="EF4747"/>
            </a:solidFill>
            <a:prstDash val="solid"/>
            <a:round/>
            <a:headEnd type="none" w="med" len="med"/>
            <a:tailEnd type="none" w="med" len="med"/>
          </a:ln>
        </p:spPr>
      </p:cxnSp>
      <p:sp>
        <p:nvSpPr>
          <p:cNvPr id="374" name="Google Shape;374;p72"/>
          <p:cNvSpPr txBox="1"/>
          <p:nvPr/>
        </p:nvSpPr>
        <p:spPr>
          <a:xfrm>
            <a:off x="1764382" y="2386411"/>
            <a:ext cx="4066509" cy="5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lnSpc>
                <a:spcPct val="115000"/>
              </a:lnSpc>
              <a:buFont typeface="Arial" panose="020B0604020202020204" pitchFamily="34" charset="0"/>
              <a:buChar char="•"/>
              <a:defRPr sz="2800">
                <a:solidFill>
                  <a:srgbClr val="434343"/>
                </a:solidFill>
                <a:latin typeface="Helvetica Neue Light"/>
                <a:ea typeface="Helvetica Neue Light"/>
                <a:cs typeface="Helvetica Neue Light"/>
              </a:defRPr>
            </a:lvl1pPr>
          </a:lstStyle>
          <a:p>
            <a:r>
              <a:rPr lang="en" sz="2400" dirty="0">
                <a:sym typeface="Helvetica Neue Light"/>
              </a:rPr>
              <a:t>To get investment</a:t>
            </a:r>
            <a:endParaRPr sz="2400" dirty="0"/>
          </a:p>
        </p:txBody>
      </p:sp>
      <p:sp>
        <p:nvSpPr>
          <p:cNvPr id="375" name="Google Shape;375;p72"/>
          <p:cNvSpPr txBox="1"/>
          <p:nvPr/>
        </p:nvSpPr>
        <p:spPr>
          <a:xfrm>
            <a:off x="1764382" y="2956961"/>
            <a:ext cx="6531206" cy="5856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Font typeface="Arial" panose="020B0604020202020204" pitchFamily="34" charset="0"/>
              <a:buChar char="•"/>
            </a:pPr>
            <a:r>
              <a:rPr lang="en" sz="2400" dirty="0">
                <a:solidFill>
                  <a:srgbClr val="434343"/>
                </a:solidFill>
                <a:latin typeface="Helvetica Neue Light"/>
                <a:ea typeface="Helvetica Neue Light"/>
                <a:cs typeface="Helvetica Neue Light"/>
                <a:sym typeface="Helvetica Neue Light"/>
              </a:rPr>
              <a:t>But more importantly… </a:t>
            </a:r>
            <a:r>
              <a:rPr lang="en" sz="2400" b="1" dirty="0">
                <a:solidFill>
                  <a:srgbClr val="ED4746"/>
                </a:solidFill>
                <a:latin typeface="Helvetica Neue Light"/>
                <a:ea typeface="Helvetica Neue Light"/>
                <a:cs typeface="Helvetica Neue Light"/>
                <a:sym typeface="Helvetica Neue Light"/>
              </a:rPr>
              <a:t>to survive</a:t>
            </a:r>
            <a:endParaRPr sz="1200" b="1" dirty="0">
              <a:solidFill>
                <a:srgbClr val="ED474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10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73"/>
          <p:cNvSpPr txBox="1"/>
          <p:nvPr/>
        </p:nvSpPr>
        <p:spPr>
          <a:xfrm>
            <a:off x="1062850" y="1344600"/>
            <a:ext cx="73404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a:solidFill>
                  <a:srgbClr val="434343"/>
                </a:solidFill>
                <a:latin typeface="Helvetica Neue Light"/>
                <a:ea typeface="Helvetica Neue Light"/>
                <a:cs typeface="Helvetica Neue Light"/>
                <a:sym typeface="Helvetica Neue Light"/>
              </a:rPr>
              <a:t>Unit economics explains how much money you can make on a </a:t>
            </a:r>
            <a:r>
              <a:rPr lang="en" sz="2800" b="1">
                <a:solidFill>
                  <a:srgbClr val="434343"/>
                </a:solidFill>
                <a:latin typeface="Helvetica Neue"/>
                <a:ea typeface="Helvetica Neue"/>
                <a:cs typeface="Helvetica Neue"/>
                <a:sym typeface="Helvetica Neue"/>
              </a:rPr>
              <a:t>unit </a:t>
            </a:r>
            <a:r>
              <a:rPr lang="en" sz="2800">
                <a:solidFill>
                  <a:srgbClr val="434343"/>
                </a:solidFill>
                <a:latin typeface="Helvetica Neue Light"/>
                <a:ea typeface="Helvetica Neue Light"/>
                <a:cs typeface="Helvetica Neue Light"/>
                <a:sym typeface="Helvetica Neue Light"/>
              </a:rPr>
              <a:t>basis </a:t>
            </a:r>
            <a:r>
              <a:rPr lang="en" sz="2800" i="1">
                <a:solidFill>
                  <a:srgbClr val="434343"/>
                </a:solidFill>
                <a:latin typeface="Helvetica Neue Light"/>
                <a:ea typeface="Helvetica Neue Light"/>
                <a:cs typeface="Helvetica Neue Light"/>
                <a:sym typeface="Helvetica Neue Light"/>
              </a:rPr>
              <a:t>before</a:t>
            </a:r>
            <a:r>
              <a:rPr lang="en" sz="2800">
                <a:solidFill>
                  <a:srgbClr val="434343"/>
                </a:solidFill>
                <a:latin typeface="Helvetica Neue Light"/>
                <a:ea typeface="Helvetica Neue Light"/>
                <a:cs typeface="Helvetica Neue Light"/>
                <a:sym typeface="Helvetica Neue Light"/>
              </a:rPr>
              <a:t> fixed costs</a:t>
            </a:r>
            <a:endParaRPr sz="2800">
              <a:solidFill>
                <a:srgbClr val="EF4747"/>
              </a:solidFill>
              <a:latin typeface="Helvetica Neue Light"/>
              <a:ea typeface="Helvetica Neue Light"/>
              <a:cs typeface="Helvetica Neue Light"/>
              <a:sym typeface="Helvetica Neue Light"/>
            </a:endParaRPr>
          </a:p>
        </p:txBody>
      </p:sp>
      <p:cxnSp>
        <p:nvCxnSpPr>
          <p:cNvPr id="381" name="Google Shape;381;p73"/>
          <p:cNvCxnSpPr/>
          <p:nvPr/>
        </p:nvCxnSpPr>
        <p:spPr>
          <a:xfrm flipH="1">
            <a:off x="740750" y="1844350"/>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74"/>
          <p:cNvSpPr txBox="1"/>
          <p:nvPr/>
        </p:nvSpPr>
        <p:spPr>
          <a:xfrm>
            <a:off x="1062850" y="1344600"/>
            <a:ext cx="73404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dirty="0">
                <a:solidFill>
                  <a:srgbClr val="434343"/>
                </a:solidFill>
                <a:latin typeface="Helvetica Neue Light"/>
                <a:ea typeface="Helvetica Neue Light"/>
                <a:cs typeface="Helvetica Neue Light"/>
                <a:sym typeface="Helvetica Neue Light"/>
              </a:rPr>
              <a:t>A company is a viable investment if it has </a:t>
            </a:r>
            <a:r>
              <a:rPr lang="en" sz="2800" b="1" dirty="0">
                <a:solidFill>
                  <a:srgbClr val="00B050"/>
                </a:solidFill>
                <a:latin typeface="Helvetica Neue Light"/>
                <a:ea typeface="Helvetica Neue Light"/>
                <a:cs typeface="Helvetica Neue Light"/>
                <a:sym typeface="Helvetica Neue Light"/>
              </a:rPr>
              <a:t>positive</a:t>
            </a:r>
            <a:r>
              <a:rPr lang="en" sz="2800" dirty="0">
                <a:solidFill>
                  <a:srgbClr val="38761D"/>
                </a:solidFill>
                <a:latin typeface="Helvetica Neue Light"/>
                <a:ea typeface="Helvetica Neue Light"/>
                <a:cs typeface="Helvetica Neue Light"/>
                <a:sym typeface="Helvetica Neue Light"/>
              </a:rPr>
              <a:t> </a:t>
            </a:r>
            <a:r>
              <a:rPr lang="en" sz="2800" dirty="0">
                <a:solidFill>
                  <a:srgbClr val="434343"/>
                </a:solidFill>
                <a:latin typeface="Helvetica Neue Light"/>
                <a:ea typeface="Helvetica Neue Light"/>
                <a:cs typeface="Helvetica Neue Light"/>
                <a:sym typeface="Helvetica Neue Light"/>
              </a:rPr>
              <a:t>unit economics</a:t>
            </a:r>
            <a:endParaRPr sz="2800" dirty="0">
              <a:solidFill>
                <a:srgbClr val="434343"/>
              </a:solidFill>
              <a:latin typeface="Helvetica Neue Light"/>
              <a:ea typeface="Helvetica Neue Light"/>
              <a:cs typeface="Helvetica Neue Light"/>
              <a:sym typeface="Helvetica Neue Light"/>
            </a:endParaRPr>
          </a:p>
        </p:txBody>
      </p:sp>
      <p:cxnSp>
        <p:nvCxnSpPr>
          <p:cNvPr id="387" name="Google Shape;387;p74"/>
          <p:cNvCxnSpPr/>
          <p:nvPr/>
        </p:nvCxnSpPr>
        <p:spPr>
          <a:xfrm flipH="1">
            <a:off x="740750" y="1844350"/>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5"/>
          <p:cNvSpPr txBox="1"/>
          <p:nvPr/>
        </p:nvSpPr>
        <p:spPr>
          <a:xfrm>
            <a:off x="1062850" y="1344600"/>
            <a:ext cx="73404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a:solidFill>
                  <a:srgbClr val="434343"/>
                </a:solidFill>
                <a:latin typeface="Helvetica Neue Light"/>
                <a:ea typeface="Helvetica Neue Light"/>
                <a:cs typeface="Helvetica Neue Light"/>
                <a:sym typeface="Helvetica Neue Light"/>
              </a:rPr>
              <a:t>Understanding your unit economics will</a:t>
            </a:r>
            <a:endParaRPr sz="2800">
              <a:solidFill>
                <a:srgbClr val="434343"/>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2800">
                <a:solidFill>
                  <a:srgbClr val="434343"/>
                </a:solidFill>
                <a:latin typeface="Helvetica Neue Light"/>
                <a:ea typeface="Helvetica Neue Light"/>
                <a:cs typeface="Helvetica Neue Light"/>
                <a:sym typeface="Helvetica Neue Light"/>
              </a:rPr>
              <a:t>help you focus on </a:t>
            </a:r>
            <a:r>
              <a:rPr lang="en" sz="2800">
                <a:solidFill>
                  <a:srgbClr val="EF4747"/>
                </a:solidFill>
                <a:latin typeface="Helvetica Neue Light"/>
                <a:ea typeface="Helvetica Neue Light"/>
                <a:cs typeface="Helvetica Neue Light"/>
                <a:sym typeface="Helvetica Neue Light"/>
              </a:rPr>
              <a:t>what needs your attention </a:t>
            </a:r>
            <a:r>
              <a:rPr lang="en" sz="2800">
                <a:solidFill>
                  <a:srgbClr val="434343"/>
                </a:solidFill>
                <a:latin typeface="Helvetica Neue Light"/>
                <a:ea typeface="Helvetica Neue Light"/>
                <a:cs typeface="Helvetica Neue Light"/>
                <a:sym typeface="Helvetica Neue Light"/>
              </a:rPr>
              <a:t>as you scale, to achieve your goals</a:t>
            </a:r>
            <a:endParaRPr sz="2800">
              <a:solidFill>
                <a:srgbClr val="434343"/>
              </a:solidFill>
              <a:latin typeface="Helvetica Neue Light"/>
              <a:ea typeface="Helvetica Neue Light"/>
              <a:cs typeface="Helvetica Neue Light"/>
              <a:sym typeface="Helvetica Neue Light"/>
            </a:endParaRPr>
          </a:p>
        </p:txBody>
      </p:sp>
      <p:cxnSp>
        <p:nvCxnSpPr>
          <p:cNvPr id="393" name="Google Shape;393;p75"/>
          <p:cNvCxnSpPr/>
          <p:nvPr/>
        </p:nvCxnSpPr>
        <p:spPr>
          <a:xfrm flipH="1">
            <a:off x="740750" y="1844350"/>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57"/>
          <p:cNvPicPr preferRelativeResize="0"/>
          <p:nvPr/>
        </p:nvPicPr>
        <p:blipFill>
          <a:blip r:embed="rId3">
            <a:alphaModFix/>
          </a:blip>
          <a:stretch>
            <a:fillRect/>
          </a:stretch>
        </p:blipFill>
        <p:spPr>
          <a:xfrm>
            <a:off x="1194800" y="2041850"/>
            <a:ext cx="2909199" cy="808250"/>
          </a:xfrm>
          <a:prstGeom prst="rect">
            <a:avLst/>
          </a:prstGeom>
          <a:noFill/>
          <a:ln>
            <a:noFill/>
          </a:ln>
        </p:spPr>
      </p:pic>
      <p:cxnSp>
        <p:nvCxnSpPr>
          <p:cNvPr id="254" name="Google Shape;254;p57"/>
          <p:cNvCxnSpPr/>
          <p:nvPr/>
        </p:nvCxnSpPr>
        <p:spPr>
          <a:xfrm>
            <a:off x="4512200" y="1395150"/>
            <a:ext cx="0" cy="2126400"/>
          </a:xfrm>
          <a:prstGeom prst="straightConnector1">
            <a:avLst/>
          </a:prstGeom>
          <a:noFill/>
          <a:ln w="9525" cap="flat" cmpd="sng">
            <a:solidFill>
              <a:srgbClr val="EF4747"/>
            </a:solidFill>
            <a:prstDash val="solid"/>
            <a:round/>
            <a:headEnd type="none" w="med" len="med"/>
            <a:tailEnd type="none" w="med" len="med"/>
          </a:ln>
        </p:spPr>
      </p:cxnSp>
      <p:sp>
        <p:nvSpPr>
          <p:cNvPr id="255" name="Google Shape;255;p57"/>
          <p:cNvSpPr txBox="1"/>
          <p:nvPr/>
        </p:nvSpPr>
        <p:spPr>
          <a:xfrm>
            <a:off x="4809100" y="2213175"/>
            <a:ext cx="3140100" cy="465600"/>
          </a:xfrm>
          <a:prstGeom prst="rect">
            <a:avLst/>
          </a:prstGeom>
          <a:noFill/>
          <a:ln>
            <a:noFill/>
          </a:ln>
        </p:spPr>
        <p:txBody>
          <a:bodyPr spcFirstLastPara="1" wrap="square" lIns="17150" tIns="17150" rIns="17150" bIns="17150" anchor="ctr" anchorCtr="0">
            <a:noAutofit/>
          </a:bodyPr>
          <a:lstStyle/>
          <a:p>
            <a:pPr marL="0" marR="0" lvl="0" indent="0" algn="l" rtl="0">
              <a:spcBef>
                <a:spcPts val="0"/>
              </a:spcBef>
              <a:spcAft>
                <a:spcPts val="0"/>
              </a:spcAft>
              <a:buNone/>
            </a:pPr>
            <a:r>
              <a:rPr lang="en" sz="2800" b="1" dirty="0" smtClean="0">
                <a:solidFill>
                  <a:srgbClr val="3F3F3F"/>
                </a:solidFill>
                <a:latin typeface="Open Sans"/>
                <a:ea typeface="Open Sans"/>
                <a:cs typeface="Open Sans"/>
                <a:sym typeface="Open Sans"/>
              </a:rPr>
              <a:t>Unit Economics</a:t>
            </a:r>
            <a:endParaRPr sz="2800" i="0" u="none" strike="noStrike" cap="none" dirty="0">
              <a:solidFill>
                <a:srgbClr val="3F3F3F"/>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6"/>
          <p:cNvSpPr txBox="1"/>
          <p:nvPr/>
        </p:nvSpPr>
        <p:spPr>
          <a:xfrm>
            <a:off x="1061106" y="1344600"/>
            <a:ext cx="8056256"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dirty="0" smtClean="0">
                <a:solidFill>
                  <a:srgbClr val="EF4747"/>
                </a:solidFill>
                <a:latin typeface="Helvetica Neue Light"/>
                <a:ea typeface="Helvetica Neue Light"/>
                <a:cs typeface="Helvetica Neue Light"/>
                <a:sym typeface="Helvetica Neue Light"/>
              </a:rPr>
              <a:t>When do we need to have our Unit Economics?</a:t>
            </a:r>
            <a:endParaRPr sz="2800" dirty="0">
              <a:solidFill>
                <a:srgbClr val="EF4747"/>
              </a:solidFill>
              <a:latin typeface="Helvetica Neue Light"/>
              <a:ea typeface="Helvetica Neue Light"/>
              <a:cs typeface="Helvetica Neue Light"/>
              <a:sym typeface="Helvetica Neue Light"/>
            </a:endParaRPr>
          </a:p>
          <a:p>
            <a:pPr>
              <a:lnSpc>
                <a:spcPct val="115000"/>
              </a:lnSpc>
              <a:buSzPts val="1100"/>
            </a:pPr>
            <a:r>
              <a:rPr lang="en-GB" sz="2400" dirty="0" smtClean="0">
                <a:solidFill>
                  <a:srgbClr val="434343"/>
                </a:solidFill>
                <a:latin typeface="Helvetica Neue Light"/>
                <a:ea typeface="Helvetica Neue Light"/>
                <a:cs typeface="Helvetica Neue Light"/>
              </a:rPr>
              <a:t>Ideally, yesterday! You </a:t>
            </a:r>
            <a:r>
              <a:rPr lang="en-GB" sz="2400" dirty="0">
                <a:solidFill>
                  <a:srgbClr val="434343"/>
                </a:solidFill>
                <a:latin typeface="Helvetica Neue Light"/>
                <a:ea typeface="Helvetica Neue Light"/>
                <a:cs typeface="Helvetica Neue Light"/>
              </a:rPr>
              <a:t>should have a starting point of where </a:t>
            </a:r>
            <a:r>
              <a:rPr lang="en-GB" sz="2400" dirty="0" smtClean="0">
                <a:solidFill>
                  <a:srgbClr val="434343"/>
                </a:solidFill>
                <a:latin typeface="Helvetica Neue Light"/>
                <a:ea typeface="Helvetica Neue Light"/>
                <a:cs typeface="Helvetica Neue Light"/>
              </a:rPr>
              <a:t>your unit </a:t>
            </a:r>
            <a:r>
              <a:rPr lang="en-GB" sz="2400" dirty="0">
                <a:solidFill>
                  <a:srgbClr val="434343"/>
                </a:solidFill>
                <a:latin typeface="Helvetica Neue Light"/>
                <a:ea typeface="Helvetica Neue Light"/>
                <a:cs typeface="Helvetica Neue Light"/>
              </a:rPr>
              <a:t>e</a:t>
            </a:r>
            <a:r>
              <a:rPr lang="en-GB" sz="2400" dirty="0" smtClean="0">
                <a:solidFill>
                  <a:srgbClr val="434343"/>
                </a:solidFill>
                <a:latin typeface="Helvetica Neue Light"/>
                <a:ea typeface="Helvetica Neue Light"/>
                <a:cs typeface="Helvetica Neue Light"/>
              </a:rPr>
              <a:t>conomics stands </a:t>
            </a:r>
            <a:r>
              <a:rPr lang="en-GB" sz="2400" dirty="0" smtClean="0">
                <a:solidFill>
                  <a:srgbClr val="434343"/>
                </a:solidFill>
                <a:latin typeface="Helvetica Neue Light"/>
                <a:ea typeface="Helvetica Neue Light"/>
                <a:cs typeface="Helvetica Neue Light"/>
              </a:rPr>
              <a:t>today so </a:t>
            </a:r>
            <a:r>
              <a:rPr lang="en-GB" sz="2400" dirty="0">
                <a:solidFill>
                  <a:srgbClr val="434343"/>
                </a:solidFill>
                <a:latin typeface="Helvetica Neue Light"/>
                <a:ea typeface="Helvetica Neue Light"/>
                <a:cs typeface="Helvetica Neue Light"/>
              </a:rPr>
              <a:t>that </a:t>
            </a:r>
            <a:r>
              <a:rPr lang="en-GB" sz="2400" dirty="0" smtClean="0">
                <a:solidFill>
                  <a:srgbClr val="434343"/>
                </a:solidFill>
                <a:latin typeface="Helvetica Neue Light"/>
                <a:ea typeface="Helvetica Neue Light"/>
                <a:cs typeface="Helvetica Neue Light"/>
              </a:rPr>
              <a:t>later you will know </a:t>
            </a:r>
            <a:r>
              <a:rPr lang="en-GB" sz="2400" b="1" dirty="0" smtClean="0">
                <a:solidFill>
                  <a:srgbClr val="ED4746"/>
                </a:solidFill>
                <a:latin typeface="Helvetica Neue Light"/>
                <a:ea typeface="Helvetica Neue Light"/>
                <a:cs typeface="Helvetica Neue Light"/>
              </a:rPr>
              <a:t>what</a:t>
            </a:r>
            <a:r>
              <a:rPr lang="en-GB" sz="2400" dirty="0" smtClean="0">
                <a:solidFill>
                  <a:srgbClr val="434343"/>
                </a:solidFill>
                <a:latin typeface="Helvetica Neue Light"/>
                <a:ea typeface="Helvetica Neue Light"/>
                <a:cs typeface="Helvetica Neue Light"/>
              </a:rPr>
              <a:t> </a:t>
            </a:r>
            <a:r>
              <a:rPr lang="en-GB" sz="2400" dirty="0">
                <a:solidFill>
                  <a:srgbClr val="434343"/>
                </a:solidFill>
                <a:latin typeface="Helvetica Neue Light"/>
                <a:ea typeface="Helvetica Neue Light"/>
                <a:cs typeface="Helvetica Neue Light"/>
              </a:rPr>
              <a:t>to course correct, by </a:t>
            </a:r>
            <a:r>
              <a:rPr lang="en-GB" sz="2400" b="1" dirty="0">
                <a:solidFill>
                  <a:srgbClr val="ED4746"/>
                </a:solidFill>
                <a:latin typeface="Helvetica Neue Light"/>
                <a:ea typeface="Helvetica Neue Light"/>
                <a:cs typeface="Helvetica Neue Light"/>
              </a:rPr>
              <a:t>how much</a:t>
            </a:r>
            <a:r>
              <a:rPr lang="en-GB" sz="2400" b="1" dirty="0">
                <a:solidFill>
                  <a:srgbClr val="434343"/>
                </a:solidFill>
                <a:latin typeface="Helvetica Neue Light"/>
                <a:ea typeface="Helvetica Neue Light"/>
                <a:cs typeface="Helvetica Neue Light"/>
              </a:rPr>
              <a:t> </a:t>
            </a:r>
            <a:r>
              <a:rPr lang="en-GB" sz="2400" dirty="0">
                <a:solidFill>
                  <a:srgbClr val="434343"/>
                </a:solidFill>
                <a:latin typeface="Helvetica Neue Light"/>
                <a:ea typeface="Helvetica Neue Light"/>
                <a:cs typeface="Helvetica Neue Light"/>
              </a:rPr>
              <a:t>to course correct, etc</a:t>
            </a:r>
            <a:r>
              <a:rPr lang="en-GB" sz="2400" dirty="0" smtClean="0">
                <a:solidFill>
                  <a:srgbClr val="434343"/>
                </a:solidFill>
                <a:latin typeface="Helvetica Neue Light"/>
                <a:ea typeface="Helvetica Neue Light"/>
                <a:cs typeface="Helvetica Neue Light"/>
              </a:rPr>
              <a:t>.</a:t>
            </a:r>
            <a:endParaRPr lang="en-GB" sz="2400" dirty="0">
              <a:solidFill>
                <a:srgbClr val="434343"/>
              </a:solidFill>
              <a:latin typeface="Helvetica Neue Light"/>
              <a:ea typeface="Helvetica Neue Light"/>
              <a:cs typeface="Helvetica Neue Light"/>
            </a:endParaRPr>
          </a:p>
        </p:txBody>
      </p:sp>
      <p:cxnSp>
        <p:nvCxnSpPr>
          <p:cNvPr id="399" name="Google Shape;399;p76"/>
          <p:cNvCxnSpPr/>
          <p:nvPr/>
        </p:nvCxnSpPr>
        <p:spPr>
          <a:xfrm flipH="1">
            <a:off x="750177" y="1562896"/>
            <a:ext cx="3900" cy="2160000"/>
          </a:xfrm>
          <a:prstGeom prst="straightConnector1">
            <a:avLst/>
          </a:prstGeom>
          <a:noFill/>
          <a:ln w="19050" cap="flat" cmpd="sng">
            <a:solidFill>
              <a:srgbClr val="EF4747"/>
            </a:solidFill>
            <a:prstDash val="solid"/>
            <a:round/>
            <a:headEnd type="none" w="med" len="med"/>
            <a:tailEnd type="none" w="med" len="med"/>
          </a:ln>
        </p:spPr>
      </p:cxnSp>
    </p:spTree>
    <p:extLst>
      <p:ext uri="{BB962C8B-B14F-4D97-AF65-F5344CB8AC3E}">
        <p14:creationId xmlns:p14="http://schemas.microsoft.com/office/powerpoint/2010/main" val="848234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6"/>
          <p:cNvSpPr txBox="1"/>
          <p:nvPr/>
        </p:nvSpPr>
        <p:spPr>
          <a:xfrm>
            <a:off x="3214541" y="1517716"/>
            <a:ext cx="5128182" cy="2454300"/>
          </a:xfrm>
          <a:prstGeom prst="rect">
            <a:avLst/>
          </a:prstGeom>
          <a:noFill/>
          <a:ln>
            <a:noFill/>
          </a:ln>
        </p:spPr>
        <p:txBody>
          <a:bodyPr spcFirstLastPara="1" wrap="square" lIns="17150" tIns="17150" rIns="17150" bIns="17150" anchor="ctr" anchorCtr="0">
            <a:noAutofit/>
          </a:bodyPr>
          <a:lstStyle/>
          <a:p>
            <a:pPr>
              <a:lnSpc>
                <a:spcPct val="115000"/>
              </a:lnSpc>
              <a:buSzPts val="1100"/>
            </a:pPr>
            <a:r>
              <a:rPr lang="en-US" sz="2800" dirty="0">
                <a:solidFill>
                  <a:srgbClr val="434343"/>
                </a:solidFill>
                <a:latin typeface="Helvetica Neue Light"/>
                <a:ea typeface="Helvetica Neue Light"/>
                <a:cs typeface="Helvetica Neue Light"/>
              </a:rPr>
              <a:t>“If you can’t measure it, you can’t improve it.” </a:t>
            </a:r>
            <a:endParaRPr lang="en-US" sz="2800" dirty="0" smtClean="0">
              <a:solidFill>
                <a:srgbClr val="434343"/>
              </a:solidFill>
              <a:latin typeface="Helvetica Neue Light"/>
              <a:ea typeface="Helvetica Neue Light"/>
              <a:cs typeface="Helvetica Neue Light"/>
            </a:endParaRPr>
          </a:p>
          <a:p>
            <a:pPr>
              <a:lnSpc>
                <a:spcPct val="115000"/>
              </a:lnSpc>
              <a:buSzPts val="1100"/>
            </a:pPr>
            <a:endParaRPr lang="en-US" sz="2800" dirty="0">
              <a:solidFill>
                <a:srgbClr val="434343"/>
              </a:solidFill>
              <a:latin typeface="Helvetica Neue Light"/>
              <a:ea typeface="Helvetica Neue Light"/>
              <a:cs typeface="Helvetica Neue Light"/>
            </a:endParaRPr>
          </a:p>
        </p:txBody>
      </p:sp>
      <p:cxnSp>
        <p:nvCxnSpPr>
          <p:cNvPr id="399" name="Google Shape;399;p76"/>
          <p:cNvCxnSpPr/>
          <p:nvPr/>
        </p:nvCxnSpPr>
        <p:spPr>
          <a:xfrm flipH="1">
            <a:off x="2920359" y="1861215"/>
            <a:ext cx="3900" cy="1358100"/>
          </a:xfrm>
          <a:prstGeom prst="straightConnector1">
            <a:avLst/>
          </a:prstGeom>
          <a:noFill/>
          <a:ln w="19050" cap="flat" cmpd="sng">
            <a:solidFill>
              <a:srgbClr val="EF4747"/>
            </a:solidFill>
            <a:prstDash val="solid"/>
            <a:round/>
            <a:headEnd type="none" w="med" len="med"/>
            <a:tailEnd type="none" w="med" len="med"/>
          </a:ln>
        </p:spPr>
      </p:cxnSp>
      <p:pic>
        <p:nvPicPr>
          <p:cNvPr id="3074" name="Picture 2" descr="Change Management,Contemporary Strategic Management Concepts By ..."/>
          <p:cNvPicPr>
            <a:picLocks noChangeAspect="1" noChangeArrowheads="1"/>
          </p:cNvPicPr>
          <p:nvPr/>
        </p:nvPicPr>
        <p:blipFill rotWithShape="1">
          <a:blip r:embed="rId3">
            <a:extLst>
              <a:ext uri="{28A0092B-C50C-407E-A947-70E740481C1C}">
                <a14:useLocalDpi xmlns:a14="http://schemas.microsoft.com/office/drawing/2010/main" val="0"/>
              </a:ext>
            </a:extLst>
          </a:blip>
          <a:srcRect l="4825" r="35702"/>
          <a:stretch/>
        </p:blipFill>
        <p:spPr bwMode="auto">
          <a:xfrm>
            <a:off x="890833" y="1702037"/>
            <a:ext cx="1517716" cy="1517278"/>
          </a:xfrm>
          <a:prstGeom prst="ellipse">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19415" y="3219315"/>
            <a:ext cx="1289134" cy="340093"/>
          </a:xfrm>
          <a:prstGeom prst="rect">
            <a:avLst/>
          </a:prstGeom>
        </p:spPr>
        <p:txBody>
          <a:bodyPr wrap="none">
            <a:spAutoFit/>
          </a:bodyPr>
          <a:lstStyle/>
          <a:p>
            <a:pPr algn="r">
              <a:lnSpc>
                <a:spcPct val="115000"/>
              </a:lnSpc>
              <a:buSzPts val="1100"/>
            </a:pPr>
            <a:r>
              <a:rPr lang="en-US" dirty="0">
                <a:solidFill>
                  <a:srgbClr val="434343"/>
                </a:solidFill>
                <a:latin typeface="Helvetica Neue Light"/>
                <a:ea typeface="Helvetica Neue Light"/>
                <a:cs typeface="Helvetica Neue Light"/>
              </a:rPr>
              <a:t>Peter Drucker</a:t>
            </a:r>
            <a:endParaRPr lang="en-ZA" dirty="0">
              <a:solidFill>
                <a:srgbClr val="434343"/>
              </a:solidFill>
              <a:latin typeface="Helvetica Neue Light"/>
              <a:ea typeface="Helvetica Neue Light"/>
              <a:cs typeface="Helvetica Neue Light"/>
            </a:endParaRPr>
          </a:p>
        </p:txBody>
      </p:sp>
    </p:spTree>
    <p:extLst>
      <p:ext uri="{BB962C8B-B14F-4D97-AF65-F5344CB8AC3E}">
        <p14:creationId xmlns:p14="http://schemas.microsoft.com/office/powerpoint/2010/main" val="28286484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77"/>
          <p:cNvGrpSpPr/>
          <p:nvPr/>
        </p:nvGrpSpPr>
        <p:grpSpPr>
          <a:xfrm>
            <a:off x="1370996" y="1076516"/>
            <a:ext cx="6628250" cy="2745375"/>
            <a:chOff x="1319425" y="1085050"/>
            <a:chExt cx="6628250" cy="2745375"/>
          </a:xfrm>
        </p:grpSpPr>
        <p:sp>
          <p:nvSpPr>
            <p:cNvPr id="405" name="Google Shape;405;p77"/>
            <p:cNvSpPr txBox="1"/>
            <p:nvPr/>
          </p:nvSpPr>
          <p:spPr>
            <a:xfrm>
              <a:off x="1749425" y="1085050"/>
              <a:ext cx="5259300" cy="6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tx1">
                      <a:lumMod val="85000"/>
                      <a:lumOff val="15000"/>
                    </a:schemeClr>
                  </a:solidFill>
                  <a:latin typeface="Helvetica Neue Light"/>
                  <a:ea typeface="Helvetica Neue Light"/>
                  <a:cs typeface="Helvetica Neue Light"/>
                  <a:sym typeface="Helvetica Neue Light"/>
                </a:rPr>
                <a:t>Unit</a:t>
              </a:r>
              <a:endParaRPr sz="2800">
                <a:solidFill>
                  <a:schemeClr val="tx1">
                    <a:lumMod val="85000"/>
                    <a:lumOff val="15000"/>
                  </a:schemeClr>
                </a:solidFill>
                <a:latin typeface="Helvetica Neue Light"/>
                <a:ea typeface="Helvetica Neue Light"/>
                <a:cs typeface="Helvetica Neue Light"/>
                <a:sym typeface="Helvetica Neue Light"/>
              </a:endParaRPr>
            </a:p>
          </p:txBody>
        </p:sp>
        <p:cxnSp>
          <p:nvCxnSpPr>
            <p:cNvPr id="406" name="Google Shape;406;p77"/>
            <p:cNvCxnSpPr>
              <a:stCxn id="405" idx="2"/>
              <a:endCxn id="407" idx="0"/>
            </p:cNvCxnSpPr>
            <p:nvPr/>
          </p:nvCxnSpPr>
          <p:spPr>
            <a:xfrm flipH="1">
              <a:off x="2305775" y="1746550"/>
              <a:ext cx="2073300" cy="1174200"/>
            </a:xfrm>
            <a:prstGeom prst="straightConnector1">
              <a:avLst/>
            </a:prstGeom>
            <a:noFill/>
            <a:ln w="28575" cap="flat" cmpd="sng">
              <a:solidFill>
                <a:srgbClr val="EF4747"/>
              </a:solidFill>
              <a:prstDash val="solid"/>
              <a:round/>
              <a:headEnd type="none" w="med" len="med"/>
              <a:tailEnd type="triangle" w="med" len="med"/>
            </a:ln>
          </p:spPr>
        </p:cxnSp>
        <p:cxnSp>
          <p:nvCxnSpPr>
            <p:cNvPr id="408" name="Google Shape;408;p77"/>
            <p:cNvCxnSpPr>
              <a:stCxn id="405" idx="2"/>
              <a:endCxn id="409" idx="0"/>
            </p:cNvCxnSpPr>
            <p:nvPr/>
          </p:nvCxnSpPr>
          <p:spPr>
            <a:xfrm>
              <a:off x="4379075" y="1746550"/>
              <a:ext cx="2237100" cy="1174200"/>
            </a:xfrm>
            <a:prstGeom prst="straightConnector1">
              <a:avLst/>
            </a:prstGeom>
            <a:noFill/>
            <a:ln w="28575" cap="flat" cmpd="sng">
              <a:solidFill>
                <a:srgbClr val="EF4747"/>
              </a:solidFill>
              <a:prstDash val="solid"/>
              <a:round/>
              <a:headEnd type="none" w="med" len="med"/>
              <a:tailEnd type="triangle" w="med" len="med"/>
            </a:ln>
          </p:spPr>
        </p:cxnSp>
        <p:sp>
          <p:nvSpPr>
            <p:cNvPr id="407" name="Google Shape;407;p77"/>
            <p:cNvSpPr txBox="1"/>
            <p:nvPr/>
          </p:nvSpPr>
          <p:spPr>
            <a:xfrm>
              <a:off x="1319425" y="2920825"/>
              <a:ext cx="1972800" cy="9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tx1">
                      <a:lumMod val="85000"/>
                      <a:lumOff val="15000"/>
                    </a:schemeClr>
                  </a:solidFill>
                  <a:latin typeface="Helvetica Neue Light"/>
                  <a:ea typeface="Helvetica Neue Light"/>
                  <a:cs typeface="Helvetica Neue Light"/>
                  <a:sym typeface="Helvetica Neue Light"/>
                </a:rPr>
                <a:t>Product</a:t>
              </a:r>
              <a:endParaRPr>
                <a:solidFill>
                  <a:schemeClr val="tx1">
                    <a:lumMod val="85000"/>
                    <a:lumOff val="15000"/>
                  </a:schemeClr>
                </a:solidFill>
                <a:latin typeface="Helvetica Neue Light"/>
                <a:ea typeface="Helvetica Neue Light"/>
                <a:cs typeface="Helvetica Neue Light"/>
                <a:sym typeface="Helvetica Neue Light"/>
              </a:endParaRPr>
            </a:p>
          </p:txBody>
        </p:sp>
        <p:sp>
          <p:nvSpPr>
            <p:cNvPr id="409" name="Google Shape;409;p77"/>
            <p:cNvSpPr txBox="1"/>
            <p:nvPr/>
          </p:nvSpPr>
          <p:spPr>
            <a:xfrm>
              <a:off x="5284875" y="2920825"/>
              <a:ext cx="2662800" cy="9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tx1">
                      <a:lumMod val="85000"/>
                      <a:lumOff val="15000"/>
                    </a:schemeClr>
                  </a:solidFill>
                  <a:latin typeface="Helvetica Neue Light"/>
                  <a:ea typeface="Helvetica Neue Light"/>
                  <a:cs typeface="Helvetica Neue Light"/>
                  <a:sym typeface="Helvetica Neue Light"/>
                </a:rPr>
                <a:t>Customer</a:t>
              </a:r>
              <a:endParaRPr>
                <a:solidFill>
                  <a:schemeClr val="tx1">
                    <a:lumMod val="85000"/>
                    <a:lumOff val="15000"/>
                  </a:schemeClr>
                </a:solidFill>
                <a:latin typeface="Helvetica Neue Light"/>
                <a:ea typeface="Helvetica Neue Light"/>
                <a:cs typeface="Helvetica Neue Light"/>
                <a:sym typeface="Helvetica Neue Light"/>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182" y="3578327"/>
            <a:ext cx="1016327" cy="10163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732" y="3499371"/>
            <a:ext cx="866028" cy="1015200"/>
          </a:xfrm>
          <a:prstGeom prst="rect">
            <a:avLst/>
          </a:prstGeom>
        </p:spPr>
      </p:pic>
      <p:sp>
        <p:nvSpPr>
          <p:cNvPr id="6" name="Title 5"/>
          <p:cNvSpPr>
            <a:spLocks noGrp="1"/>
          </p:cNvSpPr>
          <p:nvPr>
            <p:ph type="title"/>
          </p:nvPr>
        </p:nvSpPr>
        <p:spPr>
          <a:xfrm>
            <a:off x="479706" y="419643"/>
            <a:ext cx="8320800" cy="276900"/>
          </a:xfrm>
        </p:spPr>
        <p:txBody>
          <a:bodyPr/>
          <a:lstStyle/>
          <a:p>
            <a:r>
              <a:rPr lang="en" sz="2800" dirty="0">
                <a:solidFill>
                  <a:schemeClr val="tx1"/>
                </a:solidFill>
              </a:rPr>
              <a:t>When we consider </a:t>
            </a:r>
            <a:r>
              <a:rPr lang="en" sz="2800" dirty="0" smtClean="0">
                <a:solidFill>
                  <a:schemeClr val="tx1"/>
                </a:solidFill>
              </a:rPr>
              <a:t>“units”, </a:t>
            </a:r>
            <a:r>
              <a:rPr lang="en" sz="2800" dirty="0">
                <a:solidFill>
                  <a:schemeClr val="tx1"/>
                </a:solidFill>
              </a:rPr>
              <a:t>there are </a:t>
            </a:r>
            <a:r>
              <a:rPr lang="en" sz="2800" dirty="0">
                <a:solidFill>
                  <a:srgbClr val="ED4746"/>
                </a:solidFill>
              </a:rPr>
              <a:t>two</a:t>
            </a:r>
            <a:r>
              <a:rPr lang="en" sz="2800" dirty="0">
                <a:solidFill>
                  <a:schemeClr val="tx1"/>
                </a:solidFill>
              </a:rPr>
              <a:t> </a:t>
            </a:r>
            <a:r>
              <a:rPr lang="en" sz="2800" dirty="0" smtClean="0">
                <a:solidFill>
                  <a:schemeClr val="tx1"/>
                </a:solidFill>
              </a:rPr>
              <a:t>options</a:t>
            </a:r>
            <a:endParaRPr lang="en-ZA" sz="2800"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3" name="Group 2"/>
          <p:cNvGrpSpPr/>
          <p:nvPr/>
        </p:nvGrpSpPr>
        <p:grpSpPr>
          <a:xfrm>
            <a:off x="1370996" y="1076516"/>
            <a:ext cx="6628250" cy="3518138"/>
            <a:chOff x="1078765" y="727723"/>
            <a:chExt cx="6628250" cy="3518138"/>
          </a:xfrm>
        </p:grpSpPr>
        <p:grpSp>
          <p:nvGrpSpPr>
            <p:cNvPr id="404" name="Google Shape;404;p77"/>
            <p:cNvGrpSpPr/>
            <p:nvPr/>
          </p:nvGrpSpPr>
          <p:grpSpPr>
            <a:xfrm>
              <a:off x="1078765" y="727723"/>
              <a:ext cx="6628250" cy="2745375"/>
              <a:chOff x="1319425" y="1085050"/>
              <a:chExt cx="6628250" cy="2745375"/>
            </a:xfrm>
          </p:grpSpPr>
          <p:sp>
            <p:nvSpPr>
              <p:cNvPr id="405" name="Google Shape;405;p77"/>
              <p:cNvSpPr txBox="1"/>
              <p:nvPr/>
            </p:nvSpPr>
            <p:spPr>
              <a:xfrm>
                <a:off x="1749425" y="1085050"/>
                <a:ext cx="5259300" cy="6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Helvetica Neue Light"/>
                    <a:ea typeface="Helvetica Neue Light"/>
                    <a:cs typeface="Helvetica Neue Light"/>
                    <a:sym typeface="Helvetica Neue Light"/>
                  </a:rPr>
                  <a:t>Unit</a:t>
                </a:r>
                <a:endParaRPr sz="2800" dirty="0">
                  <a:latin typeface="Helvetica Neue Light"/>
                  <a:ea typeface="Helvetica Neue Light"/>
                  <a:cs typeface="Helvetica Neue Light"/>
                  <a:sym typeface="Helvetica Neue Light"/>
                </a:endParaRPr>
              </a:p>
            </p:txBody>
          </p:sp>
          <p:cxnSp>
            <p:nvCxnSpPr>
              <p:cNvPr id="406" name="Google Shape;406;p77"/>
              <p:cNvCxnSpPr>
                <a:stCxn id="405" idx="2"/>
                <a:endCxn id="407" idx="0"/>
              </p:cNvCxnSpPr>
              <p:nvPr/>
            </p:nvCxnSpPr>
            <p:spPr>
              <a:xfrm flipH="1">
                <a:off x="2305775" y="1746550"/>
                <a:ext cx="2073300" cy="1174200"/>
              </a:xfrm>
              <a:prstGeom prst="straightConnector1">
                <a:avLst/>
              </a:prstGeom>
              <a:noFill/>
              <a:ln w="28575" cap="flat" cmpd="sng">
                <a:solidFill>
                  <a:srgbClr val="EF4747"/>
                </a:solidFill>
                <a:prstDash val="solid"/>
                <a:round/>
                <a:headEnd type="none" w="med" len="med"/>
                <a:tailEnd type="triangle" w="med" len="med"/>
              </a:ln>
            </p:spPr>
          </p:cxnSp>
          <p:cxnSp>
            <p:nvCxnSpPr>
              <p:cNvPr id="408" name="Google Shape;408;p77"/>
              <p:cNvCxnSpPr>
                <a:stCxn id="405" idx="2"/>
                <a:endCxn id="409" idx="0"/>
              </p:cNvCxnSpPr>
              <p:nvPr/>
            </p:nvCxnSpPr>
            <p:spPr>
              <a:xfrm>
                <a:off x="4379075" y="1746550"/>
                <a:ext cx="2237100" cy="1174200"/>
              </a:xfrm>
              <a:prstGeom prst="straightConnector1">
                <a:avLst/>
              </a:prstGeom>
              <a:noFill/>
              <a:ln w="28575" cap="flat" cmpd="sng">
                <a:solidFill>
                  <a:srgbClr val="EF4747"/>
                </a:solidFill>
                <a:prstDash val="solid"/>
                <a:round/>
                <a:headEnd type="none" w="med" len="med"/>
                <a:tailEnd type="triangle" w="med" len="med"/>
              </a:ln>
            </p:spPr>
          </p:cxnSp>
          <p:sp>
            <p:nvSpPr>
              <p:cNvPr id="407" name="Google Shape;407;p77"/>
              <p:cNvSpPr txBox="1"/>
              <p:nvPr/>
            </p:nvSpPr>
            <p:spPr>
              <a:xfrm>
                <a:off x="1319425" y="2920825"/>
                <a:ext cx="1972800" cy="9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Helvetica Neue Light"/>
                    <a:ea typeface="Helvetica Neue Light"/>
                    <a:cs typeface="Helvetica Neue Light"/>
                    <a:sym typeface="Helvetica Neue Light"/>
                  </a:rPr>
                  <a:t>Product</a:t>
                </a:r>
                <a:endParaRPr dirty="0">
                  <a:latin typeface="Helvetica Neue Light"/>
                  <a:ea typeface="Helvetica Neue Light"/>
                  <a:cs typeface="Helvetica Neue Light"/>
                  <a:sym typeface="Helvetica Neue Light"/>
                </a:endParaRPr>
              </a:p>
            </p:txBody>
          </p:sp>
          <p:sp>
            <p:nvSpPr>
              <p:cNvPr id="409" name="Google Shape;409;p77"/>
              <p:cNvSpPr txBox="1"/>
              <p:nvPr/>
            </p:nvSpPr>
            <p:spPr>
              <a:xfrm>
                <a:off x="5284875" y="2920825"/>
                <a:ext cx="2662800" cy="9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bg2">
                        <a:lumMod val="40000"/>
                        <a:lumOff val="60000"/>
                      </a:schemeClr>
                    </a:solidFill>
                    <a:latin typeface="Helvetica Neue Light"/>
                    <a:ea typeface="Helvetica Neue Light"/>
                    <a:cs typeface="Helvetica Neue Light"/>
                    <a:sym typeface="Helvetica Neue Light"/>
                  </a:rPr>
                  <a:t>Customer</a:t>
                </a:r>
                <a:endParaRPr dirty="0">
                  <a:solidFill>
                    <a:schemeClr val="bg2">
                      <a:lumMod val="40000"/>
                      <a:lumOff val="60000"/>
                    </a:schemeClr>
                  </a:solidFill>
                  <a:latin typeface="Helvetica Neue Light"/>
                  <a:ea typeface="Helvetica Neue Light"/>
                  <a:cs typeface="Helvetica Neue Light"/>
                  <a:sym typeface="Helvetica Neue Light"/>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951" y="3229534"/>
              <a:ext cx="1016327" cy="1016327"/>
            </a:xfrm>
            <a:prstGeom prst="rect">
              <a:avLst/>
            </a:prstGeom>
          </p:spPr>
        </p:pic>
        <p:pic>
          <p:nvPicPr>
            <p:cNvPr id="5" name="Picture 4"/>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942501" y="3150578"/>
              <a:ext cx="866028" cy="1015200"/>
            </a:xfrm>
            <a:prstGeom prst="rect">
              <a:avLst/>
            </a:prstGeom>
          </p:spPr>
        </p:pic>
      </p:grpSp>
    </p:spTree>
    <p:extLst>
      <p:ext uri="{BB962C8B-B14F-4D97-AF65-F5344CB8AC3E}">
        <p14:creationId xmlns:p14="http://schemas.microsoft.com/office/powerpoint/2010/main" val="37953664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p79"/>
          <p:cNvSpPr txBox="1"/>
          <p:nvPr/>
        </p:nvSpPr>
        <p:spPr>
          <a:xfrm>
            <a:off x="-78848" y="1054683"/>
            <a:ext cx="2369561" cy="1108688"/>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2400" b="1" dirty="0">
                <a:solidFill>
                  <a:srgbClr val="ED4746"/>
                </a:solidFill>
                <a:latin typeface="Helvetica Neue"/>
                <a:ea typeface="Helvetica Neue"/>
                <a:cs typeface="Helvetica Neue"/>
                <a:sym typeface="Helvetica Neue"/>
              </a:rPr>
              <a:t>Contribution Margin</a:t>
            </a:r>
            <a:endParaRPr sz="1200" b="1" dirty="0">
              <a:solidFill>
                <a:srgbClr val="ED4746"/>
              </a:solidFill>
            </a:endParaRPr>
          </a:p>
        </p:txBody>
      </p:sp>
      <p:sp>
        <p:nvSpPr>
          <p:cNvPr id="427" name="Google Shape;427;p79"/>
          <p:cNvSpPr txBox="1"/>
          <p:nvPr/>
        </p:nvSpPr>
        <p:spPr>
          <a:xfrm>
            <a:off x="2123895" y="1245306"/>
            <a:ext cx="6197100" cy="58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dirty="0" smtClean="0">
                <a:solidFill>
                  <a:srgbClr val="434343"/>
                </a:solidFill>
                <a:latin typeface="Helvetica Neue Light"/>
                <a:ea typeface="Helvetica Neue Light"/>
                <a:cs typeface="Helvetica Neue Light"/>
                <a:sym typeface="Helvetica Neue Light"/>
              </a:rPr>
              <a:t>=  Price </a:t>
            </a:r>
            <a:r>
              <a:rPr lang="en" sz="2400" dirty="0">
                <a:solidFill>
                  <a:srgbClr val="434343"/>
                </a:solidFill>
                <a:latin typeface="Helvetica Neue Light"/>
                <a:ea typeface="Helvetica Neue Light"/>
                <a:cs typeface="Helvetica Neue Light"/>
                <a:sym typeface="Helvetica Neue Light"/>
              </a:rPr>
              <a:t>per Unit - Variable Costs per Unit</a:t>
            </a:r>
            <a:endParaRPr sz="1200" dirty="0"/>
          </a:p>
        </p:txBody>
      </p:sp>
      <p:sp>
        <p:nvSpPr>
          <p:cNvPr id="428" name="Google Shape;428;p79"/>
          <p:cNvSpPr txBox="1"/>
          <p:nvPr/>
        </p:nvSpPr>
        <p:spPr>
          <a:xfrm>
            <a:off x="4076700" y="733725"/>
            <a:ext cx="990600" cy="58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dirty="0"/>
          </a:p>
        </p:txBody>
      </p:sp>
      <p:sp>
        <p:nvSpPr>
          <p:cNvPr id="429" name="Google Shape;429;p79"/>
          <p:cNvSpPr/>
          <p:nvPr/>
        </p:nvSpPr>
        <p:spPr>
          <a:xfrm>
            <a:off x="1625178" y="2253718"/>
            <a:ext cx="4900195" cy="2485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9"/>
          <p:cNvSpPr/>
          <p:nvPr/>
        </p:nvSpPr>
        <p:spPr>
          <a:xfrm rot="16200000">
            <a:off x="2860801" y="1071795"/>
            <a:ext cx="2431800" cy="4897345"/>
          </a:xfrm>
          <a:prstGeom prst="rtTriangl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9"/>
          <p:cNvSpPr/>
          <p:nvPr/>
        </p:nvSpPr>
        <p:spPr>
          <a:xfrm rot="16200000">
            <a:off x="3504101" y="1718246"/>
            <a:ext cx="1146550" cy="4895994"/>
          </a:xfrm>
          <a:prstGeom prst="rtTriangl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9"/>
          <p:cNvSpPr txBox="1"/>
          <p:nvPr/>
        </p:nvSpPr>
        <p:spPr>
          <a:xfrm>
            <a:off x="4948757" y="3078669"/>
            <a:ext cx="1153200" cy="58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dirty="0">
                <a:solidFill>
                  <a:srgbClr val="434343"/>
                </a:solidFill>
                <a:latin typeface="Helvetica Neue"/>
                <a:ea typeface="Helvetica Neue"/>
                <a:cs typeface="Helvetica Neue"/>
                <a:sym typeface="Helvetica Neue"/>
              </a:rPr>
              <a:t>Sales</a:t>
            </a:r>
            <a:endParaRPr b="1" dirty="0"/>
          </a:p>
        </p:txBody>
      </p:sp>
      <p:sp>
        <p:nvSpPr>
          <p:cNvPr id="433" name="Google Shape;433;p79"/>
          <p:cNvSpPr txBox="1"/>
          <p:nvPr/>
        </p:nvSpPr>
        <p:spPr>
          <a:xfrm>
            <a:off x="4995231" y="3982493"/>
            <a:ext cx="1153200" cy="58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dirty="0">
                <a:solidFill>
                  <a:srgbClr val="434343"/>
                </a:solidFill>
                <a:latin typeface="Helvetica Neue"/>
                <a:ea typeface="Helvetica Neue"/>
                <a:cs typeface="Helvetica Neue"/>
                <a:sym typeface="Helvetica Neue"/>
              </a:rPr>
              <a:t>Variable</a:t>
            </a:r>
            <a:endParaRPr b="1" dirty="0">
              <a:solidFill>
                <a:srgbClr val="434343"/>
              </a:solidFill>
              <a:latin typeface="Helvetica Neue"/>
              <a:ea typeface="Helvetica Neue"/>
              <a:cs typeface="Helvetica Neue"/>
              <a:sym typeface="Helvetica Neue"/>
            </a:endParaRPr>
          </a:p>
          <a:p>
            <a:pPr marL="0" lvl="0" indent="0" algn="ctr" rtl="0">
              <a:lnSpc>
                <a:spcPct val="115000"/>
              </a:lnSpc>
              <a:spcBef>
                <a:spcPts val="0"/>
              </a:spcBef>
              <a:spcAft>
                <a:spcPts val="0"/>
              </a:spcAft>
              <a:buNone/>
            </a:pPr>
            <a:r>
              <a:rPr lang="en" b="1" dirty="0">
                <a:solidFill>
                  <a:srgbClr val="434343"/>
                </a:solidFill>
                <a:latin typeface="Helvetica Neue"/>
                <a:ea typeface="Helvetica Neue"/>
                <a:cs typeface="Helvetica Neue"/>
                <a:sym typeface="Helvetica Neue"/>
              </a:rPr>
              <a:t>Costs</a:t>
            </a:r>
            <a:endParaRPr b="1" dirty="0">
              <a:solidFill>
                <a:srgbClr val="434343"/>
              </a:solidFill>
              <a:latin typeface="Helvetica Neue"/>
              <a:ea typeface="Helvetica Neue"/>
              <a:cs typeface="Helvetica Neue"/>
              <a:sym typeface="Helvetica Neue"/>
            </a:endParaRPr>
          </a:p>
        </p:txBody>
      </p:sp>
      <p:sp>
        <p:nvSpPr>
          <p:cNvPr id="434" name="Google Shape;434;p79"/>
          <p:cNvSpPr txBox="1"/>
          <p:nvPr/>
        </p:nvSpPr>
        <p:spPr>
          <a:xfrm>
            <a:off x="3627028" y="4736368"/>
            <a:ext cx="1153200" cy="280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434343"/>
                </a:solidFill>
                <a:latin typeface="Helvetica Neue Light"/>
                <a:ea typeface="Helvetica Neue Light"/>
                <a:cs typeface="Helvetica Neue Light"/>
                <a:sym typeface="Helvetica Neue Light"/>
              </a:rPr>
              <a:t>Units</a:t>
            </a:r>
            <a:endParaRPr/>
          </a:p>
        </p:txBody>
      </p:sp>
      <p:sp>
        <p:nvSpPr>
          <p:cNvPr id="435" name="Google Shape;435;p79"/>
          <p:cNvSpPr txBox="1"/>
          <p:nvPr/>
        </p:nvSpPr>
        <p:spPr>
          <a:xfrm>
            <a:off x="1347879" y="3008493"/>
            <a:ext cx="281400" cy="280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434343"/>
                </a:solidFill>
                <a:latin typeface="Helvetica Neue Light"/>
                <a:ea typeface="Helvetica Neue Light"/>
                <a:cs typeface="Helvetica Neue Light"/>
                <a:sym typeface="Helvetica Neue Light"/>
              </a:rPr>
              <a:t>$</a:t>
            </a:r>
            <a:endParaRPr/>
          </a:p>
        </p:txBody>
      </p:sp>
      <p:sp>
        <p:nvSpPr>
          <p:cNvPr id="436" name="Google Shape;436;p79"/>
          <p:cNvSpPr/>
          <p:nvPr/>
        </p:nvSpPr>
        <p:spPr>
          <a:xfrm>
            <a:off x="1546726" y="2243396"/>
            <a:ext cx="156900" cy="246900"/>
          </a:xfrm>
          <a:prstGeom prst="triangle">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9"/>
          <p:cNvSpPr/>
          <p:nvPr/>
        </p:nvSpPr>
        <p:spPr>
          <a:xfrm rot="5400000">
            <a:off x="6332901" y="4614493"/>
            <a:ext cx="156900" cy="246900"/>
          </a:xfrm>
          <a:prstGeom prst="triangle">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7;p79"/>
          <p:cNvSpPr txBox="1"/>
          <p:nvPr/>
        </p:nvSpPr>
        <p:spPr>
          <a:xfrm>
            <a:off x="6831742" y="2551849"/>
            <a:ext cx="1871039" cy="946389"/>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dirty="0" smtClean="0">
                <a:solidFill>
                  <a:srgbClr val="ED4746"/>
                </a:solidFill>
                <a:latin typeface="Helvetica Neue Light"/>
                <a:ea typeface="Helvetica Neue Light"/>
                <a:cs typeface="Helvetica Neue Light"/>
                <a:sym typeface="Helvetica Neue Light"/>
              </a:rPr>
              <a:t>Relatively simple: </a:t>
            </a:r>
          </a:p>
          <a:p>
            <a:pPr marL="0" lvl="0" indent="0" rtl="0">
              <a:lnSpc>
                <a:spcPct val="115000"/>
              </a:lnSpc>
              <a:spcBef>
                <a:spcPts val="0"/>
              </a:spcBef>
              <a:spcAft>
                <a:spcPts val="0"/>
              </a:spcAft>
              <a:buNone/>
            </a:pPr>
            <a:r>
              <a:rPr lang="en" dirty="0" smtClean="0">
                <a:solidFill>
                  <a:srgbClr val="434343"/>
                </a:solidFill>
                <a:latin typeface="Helvetica Neue Light"/>
                <a:ea typeface="Helvetica Neue Light"/>
                <a:cs typeface="Helvetica Neue Light"/>
                <a:sym typeface="Helvetica Neue Light"/>
              </a:rPr>
              <a:t>Product price x Units</a:t>
            </a:r>
            <a:endParaRPr sz="900" dirty="0"/>
          </a:p>
        </p:txBody>
      </p:sp>
      <p:sp>
        <p:nvSpPr>
          <p:cNvPr id="19" name="Google Shape;427;p79"/>
          <p:cNvSpPr txBox="1"/>
          <p:nvPr/>
        </p:nvSpPr>
        <p:spPr>
          <a:xfrm>
            <a:off x="6831742" y="3870004"/>
            <a:ext cx="2012442" cy="946389"/>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dirty="0" smtClean="0">
                <a:solidFill>
                  <a:srgbClr val="ED4746"/>
                </a:solidFill>
                <a:latin typeface="Helvetica Neue Light"/>
                <a:ea typeface="Helvetica Neue Light"/>
                <a:cs typeface="Helvetica Neue Light"/>
                <a:sym typeface="Helvetica Neue Light"/>
              </a:rPr>
              <a:t>A bit more nuanced: </a:t>
            </a:r>
          </a:p>
          <a:p>
            <a:pPr marL="0" lvl="0" indent="0" rtl="0">
              <a:lnSpc>
                <a:spcPct val="115000"/>
              </a:lnSpc>
              <a:spcBef>
                <a:spcPts val="0"/>
              </a:spcBef>
              <a:spcAft>
                <a:spcPts val="0"/>
              </a:spcAft>
              <a:buNone/>
            </a:pPr>
            <a:r>
              <a:rPr lang="en" dirty="0" smtClean="0">
                <a:solidFill>
                  <a:srgbClr val="434343"/>
                </a:solidFill>
                <a:latin typeface="Helvetica Neue Light"/>
                <a:ea typeface="Helvetica Neue Light"/>
                <a:cs typeface="Helvetica Neue Light"/>
                <a:sym typeface="Helvetica Neue Light"/>
              </a:rPr>
              <a:t>What are they?</a:t>
            </a:r>
            <a:endParaRPr sz="9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aphicFrame>
        <p:nvGraphicFramePr>
          <p:cNvPr id="442" name="Google Shape;442;p80"/>
          <p:cNvGraphicFramePr/>
          <p:nvPr>
            <p:extLst>
              <p:ext uri="{D42A27DB-BD31-4B8C-83A1-F6EECF244321}">
                <p14:modId xmlns:p14="http://schemas.microsoft.com/office/powerpoint/2010/main" val="3495970159"/>
              </p:ext>
            </p:extLst>
          </p:nvPr>
        </p:nvGraphicFramePr>
        <p:xfrm>
          <a:off x="3132813" y="1298363"/>
          <a:ext cx="5188150" cy="2560110"/>
        </p:xfrm>
        <a:graphic>
          <a:graphicData uri="http://schemas.openxmlformats.org/drawingml/2006/table">
            <a:tbl>
              <a:tblPr>
                <a:noFill/>
                <a:tableStyleId>{5C5D0028-65D6-4BFA-8868-DB141CEFFD8A}</a:tableStyleId>
              </a:tblPr>
              <a:tblGrid>
                <a:gridCol w="3446825">
                  <a:extLst>
                    <a:ext uri="{9D8B030D-6E8A-4147-A177-3AD203B41FA5}">
                      <a16:colId xmlns:a16="http://schemas.microsoft.com/office/drawing/2014/main" val="20000"/>
                    </a:ext>
                  </a:extLst>
                </a:gridCol>
                <a:gridCol w="1741325">
                  <a:extLst>
                    <a:ext uri="{9D8B030D-6E8A-4147-A177-3AD203B41FA5}">
                      <a16:colId xmlns:a16="http://schemas.microsoft.com/office/drawing/2014/main" val="20001"/>
                    </a:ext>
                  </a:extLst>
                </a:gridCol>
              </a:tblGrid>
              <a:tr h="324825">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Revenue Per Unit</a:t>
                      </a:r>
                      <a:endParaRPr sz="1200" b="1">
                        <a:solidFill>
                          <a:srgbClr val="434343"/>
                        </a:solidFill>
                        <a:latin typeface="Helvetica Neue"/>
                        <a:ea typeface="Helvetica Neue"/>
                        <a:cs typeface="Helvetica Neue"/>
                        <a:sym typeface="Helvetica Neue"/>
                      </a:endParaRPr>
                    </a:p>
                  </a:txBody>
                  <a:tcPr marL="91425" marR="91425" marT="91425" marB="91425"/>
                </a:tc>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100%</a:t>
                      </a:r>
                      <a:endParaRPr sz="1200" b="1">
                        <a:solidFill>
                          <a:srgbClr val="434343"/>
                        </a:solidFill>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0"/>
                  </a:ext>
                </a:extLst>
              </a:tr>
              <a:tr h="327975">
                <a:tc>
                  <a:txBody>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COGS*</a:t>
                      </a:r>
                      <a:endParaRPr sz="1200" dirty="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40%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1"/>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Direct Labour</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20%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2"/>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Shipping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5% </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3"/>
                  </a:ext>
                </a:extLst>
              </a:tr>
              <a:tr h="342800">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Payment Processing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 3%</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4"/>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Packaging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3% </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5"/>
                  </a:ext>
                </a:extLst>
              </a:tr>
              <a:tr h="327975">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Contribution Margin</a:t>
                      </a:r>
                      <a:endParaRPr sz="1200" b="1" dirty="0">
                        <a:solidFill>
                          <a:srgbClr val="434343"/>
                        </a:solidFill>
                        <a:latin typeface="Helvetica Neue"/>
                        <a:ea typeface="Helvetica Neue"/>
                        <a:cs typeface="Helvetica Neue"/>
                        <a:sym typeface="Helvetica Neue"/>
                      </a:endParaRPr>
                    </a:p>
                  </a:txBody>
                  <a:tcPr marL="91425" marR="91425" marT="91425" marB="91425">
                    <a:solidFill>
                      <a:srgbClr val="CCFFCC"/>
                    </a:solidFill>
                  </a:tcPr>
                </a:tc>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29%</a:t>
                      </a:r>
                      <a:endParaRPr sz="1200" b="1" dirty="0">
                        <a:solidFill>
                          <a:srgbClr val="434343"/>
                        </a:solidFill>
                        <a:latin typeface="Helvetica Neue"/>
                        <a:ea typeface="Helvetica Neue"/>
                        <a:cs typeface="Helvetica Neue"/>
                        <a:sym typeface="Helvetica Neue"/>
                      </a:endParaRPr>
                    </a:p>
                  </a:txBody>
                  <a:tcPr marL="91425" marR="91425" marT="91425" marB="91425">
                    <a:solidFill>
                      <a:srgbClr val="CCFFCC"/>
                    </a:solidFill>
                  </a:tcPr>
                </a:tc>
                <a:extLst>
                  <a:ext uri="{0D108BD9-81ED-4DB2-BD59-A6C34878D82A}">
                    <a16:rowId xmlns:a16="http://schemas.microsoft.com/office/drawing/2014/main" val="10006"/>
                  </a:ext>
                </a:extLst>
              </a:tr>
            </a:tbl>
          </a:graphicData>
        </a:graphic>
      </p:graphicFrame>
      <p:pic>
        <p:nvPicPr>
          <p:cNvPr id="443" name="Google Shape;443;p80"/>
          <p:cNvPicPr preferRelativeResize="0"/>
          <p:nvPr/>
        </p:nvPicPr>
        <p:blipFill rotWithShape="1">
          <a:blip r:embed="rId3">
            <a:alphaModFix/>
          </a:blip>
          <a:srcRect l="27543" r="25574"/>
          <a:stretch/>
        </p:blipFill>
        <p:spPr>
          <a:xfrm>
            <a:off x="538488" y="494701"/>
            <a:ext cx="1947514" cy="4154075"/>
          </a:xfrm>
          <a:prstGeom prst="rect">
            <a:avLst/>
          </a:prstGeom>
          <a:noFill/>
          <a:ln>
            <a:noFill/>
          </a:ln>
        </p:spPr>
      </p:pic>
      <p:sp>
        <p:nvSpPr>
          <p:cNvPr id="2" name="Rectangle 1"/>
          <p:cNvSpPr/>
          <p:nvPr/>
        </p:nvSpPr>
        <p:spPr>
          <a:xfrm>
            <a:off x="190500" y="4864100"/>
            <a:ext cx="6210300" cy="25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smtClean="0">
                <a:solidFill>
                  <a:schemeClr val="tx1">
                    <a:lumMod val="75000"/>
                    <a:lumOff val="25000"/>
                  </a:schemeClr>
                </a:solidFill>
              </a:rPr>
              <a:t>Note: COGS only refers to non-fixed aspects of COGS</a:t>
            </a:r>
            <a:endParaRPr lang="en-ZA" sz="1000"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10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2" name="Group 1"/>
          <p:cNvGrpSpPr/>
          <p:nvPr/>
        </p:nvGrpSpPr>
        <p:grpSpPr>
          <a:xfrm>
            <a:off x="518474" y="1244337"/>
            <a:ext cx="7729979" cy="3706096"/>
            <a:chOff x="538488" y="494701"/>
            <a:chExt cx="8388695" cy="4154075"/>
          </a:xfrm>
        </p:grpSpPr>
        <p:pic>
          <p:nvPicPr>
            <p:cNvPr id="448" name="Google Shape;448;p81"/>
            <p:cNvPicPr preferRelativeResize="0"/>
            <p:nvPr/>
          </p:nvPicPr>
          <p:blipFill rotWithShape="1">
            <a:blip r:embed="rId3">
              <a:alphaModFix/>
            </a:blip>
            <a:srcRect l="27543" r="25574"/>
            <a:stretch/>
          </p:blipFill>
          <p:spPr>
            <a:xfrm>
              <a:off x="538488" y="494701"/>
              <a:ext cx="1947514" cy="4154075"/>
            </a:xfrm>
            <a:prstGeom prst="rect">
              <a:avLst/>
            </a:prstGeom>
            <a:noFill/>
            <a:ln>
              <a:noFill/>
            </a:ln>
          </p:spPr>
        </p:pic>
        <p:sp>
          <p:nvSpPr>
            <p:cNvPr id="449" name="Google Shape;449;p81"/>
            <p:cNvSpPr/>
            <p:nvPr/>
          </p:nvSpPr>
          <p:spPr>
            <a:xfrm>
              <a:off x="3341588" y="831438"/>
              <a:ext cx="3499800" cy="301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 name="Google Shape;450;p81"/>
            <p:cNvCxnSpPr/>
            <p:nvPr/>
          </p:nvCxnSpPr>
          <p:spPr>
            <a:xfrm>
              <a:off x="3341588" y="2758088"/>
              <a:ext cx="3468300" cy="8400"/>
            </a:xfrm>
            <a:prstGeom prst="straightConnector1">
              <a:avLst/>
            </a:prstGeom>
            <a:noFill/>
            <a:ln w="9525" cap="flat" cmpd="sng">
              <a:solidFill>
                <a:srgbClr val="FF0000"/>
              </a:solidFill>
              <a:prstDash val="solid"/>
              <a:round/>
              <a:headEnd type="none" w="med" len="med"/>
              <a:tailEnd type="none" w="med" len="med"/>
            </a:ln>
          </p:spPr>
        </p:cxnSp>
        <p:sp>
          <p:nvSpPr>
            <p:cNvPr id="451" name="Google Shape;451;p81"/>
            <p:cNvSpPr txBox="1"/>
            <p:nvPr/>
          </p:nvSpPr>
          <p:spPr>
            <a:xfrm>
              <a:off x="2486000" y="3145188"/>
              <a:ext cx="7029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25,000</a:t>
              </a:r>
              <a:endParaRPr sz="1200" dirty="0">
                <a:solidFill>
                  <a:srgbClr val="434343"/>
                </a:solidFill>
                <a:latin typeface="Helvetica Neue Light"/>
                <a:ea typeface="Helvetica Neue Light"/>
                <a:cs typeface="Helvetica Neue Light"/>
                <a:sym typeface="Helvetica Neue Light"/>
              </a:endParaRPr>
            </a:p>
          </p:txBody>
        </p:sp>
        <p:sp>
          <p:nvSpPr>
            <p:cNvPr id="452" name="Google Shape;452;p81"/>
            <p:cNvSpPr txBox="1"/>
            <p:nvPr/>
          </p:nvSpPr>
          <p:spPr>
            <a:xfrm>
              <a:off x="2486000" y="2602338"/>
              <a:ext cx="7029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50,000</a:t>
              </a:r>
              <a:endParaRPr sz="1200" dirty="0">
                <a:solidFill>
                  <a:srgbClr val="434343"/>
                </a:solidFill>
                <a:latin typeface="Helvetica Neue Light"/>
                <a:ea typeface="Helvetica Neue Light"/>
                <a:cs typeface="Helvetica Neue Light"/>
                <a:sym typeface="Helvetica Neue Light"/>
              </a:endParaRPr>
            </a:p>
          </p:txBody>
        </p:sp>
        <p:sp>
          <p:nvSpPr>
            <p:cNvPr id="453" name="Google Shape;453;p81"/>
            <p:cNvSpPr txBox="1"/>
            <p:nvPr/>
          </p:nvSpPr>
          <p:spPr>
            <a:xfrm>
              <a:off x="2486000" y="2091800"/>
              <a:ext cx="7029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75,000</a:t>
              </a:r>
              <a:endParaRPr sz="1200" dirty="0">
                <a:solidFill>
                  <a:srgbClr val="434343"/>
                </a:solidFill>
                <a:latin typeface="Helvetica Neue Light"/>
                <a:ea typeface="Helvetica Neue Light"/>
                <a:cs typeface="Helvetica Neue Light"/>
                <a:sym typeface="Helvetica Neue Light"/>
              </a:endParaRPr>
            </a:p>
          </p:txBody>
        </p:sp>
        <p:sp>
          <p:nvSpPr>
            <p:cNvPr id="454" name="Google Shape;454;p81"/>
            <p:cNvSpPr txBox="1"/>
            <p:nvPr/>
          </p:nvSpPr>
          <p:spPr>
            <a:xfrm>
              <a:off x="2427652" y="1581263"/>
              <a:ext cx="8196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100,000</a:t>
              </a:r>
              <a:endParaRPr sz="1200" dirty="0">
                <a:solidFill>
                  <a:srgbClr val="434343"/>
                </a:solidFill>
                <a:latin typeface="Helvetica Neue Light"/>
                <a:ea typeface="Helvetica Neue Light"/>
                <a:cs typeface="Helvetica Neue Light"/>
                <a:sym typeface="Helvetica Neue Light"/>
              </a:endParaRPr>
            </a:p>
          </p:txBody>
        </p:sp>
        <p:sp>
          <p:nvSpPr>
            <p:cNvPr id="455" name="Google Shape;455;p81"/>
            <p:cNvSpPr txBox="1"/>
            <p:nvPr/>
          </p:nvSpPr>
          <p:spPr>
            <a:xfrm>
              <a:off x="3946533" y="4027288"/>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Y1</a:t>
              </a:r>
              <a:endParaRPr sz="1200">
                <a:solidFill>
                  <a:srgbClr val="434343"/>
                </a:solidFill>
                <a:latin typeface="Helvetica Neue Light"/>
                <a:ea typeface="Helvetica Neue Light"/>
                <a:cs typeface="Helvetica Neue Light"/>
                <a:sym typeface="Helvetica Neue Light"/>
              </a:endParaRPr>
            </a:p>
          </p:txBody>
        </p:sp>
        <p:sp>
          <p:nvSpPr>
            <p:cNvPr id="456" name="Google Shape;456;p81"/>
            <p:cNvSpPr txBox="1"/>
            <p:nvPr/>
          </p:nvSpPr>
          <p:spPr>
            <a:xfrm>
              <a:off x="4846433" y="4027288"/>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Y2</a:t>
              </a:r>
              <a:endParaRPr sz="1200">
                <a:solidFill>
                  <a:srgbClr val="434343"/>
                </a:solidFill>
                <a:latin typeface="Helvetica Neue Light"/>
                <a:ea typeface="Helvetica Neue Light"/>
                <a:cs typeface="Helvetica Neue Light"/>
                <a:sym typeface="Helvetica Neue Light"/>
              </a:endParaRPr>
            </a:p>
          </p:txBody>
        </p:sp>
        <p:sp>
          <p:nvSpPr>
            <p:cNvPr id="457" name="Google Shape;457;p81"/>
            <p:cNvSpPr txBox="1"/>
            <p:nvPr/>
          </p:nvSpPr>
          <p:spPr>
            <a:xfrm>
              <a:off x="5746333" y="4027288"/>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Y3</a:t>
              </a:r>
              <a:endParaRPr sz="1200">
                <a:solidFill>
                  <a:srgbClr val="434343"/>
                </a:solidFill>
                <a:latin typeface="Helvetica Neue Light"/>
                <a:ea typeface="Helvetica Neue Light"/>
                <a:cs typeface="Helvetica Neue Light"/>
                <a:sym typeface="Helvetica Neue Light"/>
              </a:endParaRPr>
            </a:p>
          </p:txBody>
        </p:sp>
        <p:sp>
          <p:nvSpPr>
            <p:cNvPr id="458" name="Google Shape;458;p81"/>
            <p:cNvSpPr txBox="1"/>
            <p:nvPr/>
          </p:nvSpPr>
          <p:spPr>
            <a:xfrm>
              <a:off x="6708508" y="4027288"/>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Y4</a:t>
              </a:r>
              <a:endParaRPr sz="1200">
                <a:solidFill>
                  <a:srgbClr val="434343"/>
                </a:solidFill>
                <a:latin typeface="Helvetica Neue Light"/>
                <a:ea typeface="Helvetica Neue Light"/>
                <a:cs typeface="Helvetica Neue Light"/>
                <a:sym typeface="Helvetica Neue Light"/>
              </a:endParaRPr>
            </a:p>
          </p:txBody>
        </p:sp>
        <p:cxnSp>
          <p:nvCxnSpPr>
            <p:cNvPr id="459" name="Google Shape;459;p81"/>
            <p:cNvCxnSpPr/>
            <p:nvPr/>
          </p:nvCxnSpPr>
          <p:spPr>
            <a:xfrm rot="10800000" flipH="1">
              <a:off x="3350513" y="822463"/>
              <a:ext cx="3087900" cy="3016800"/>
            </a:xfrm>
            <a:prstGeom prst="straightConnector1">
              <a:avLst/>
            </a:prstGeom>
            <a:noFill/>
            <a:ln w="9525" cap="flat" cmpd="sng">
              <a:solidFill>
                <a:srgbClr val="6AA84F"/>
              </a:solidFill>
              <a:prstDash val="solid"/>
              <a:round/>
              <a:headEnd type="none" w="med" len="med"/>
              <a:tailEnd type="none" w="med" len="med"/>
            </a:ln>
          </p:spPr>
        </p:cxnSp>
        <p:cxnSp>
          <p:nvCxnSpPr>
            <p:cNvPr id="460" name="Google Shape;460;p81"/>
            <p:cNvCxnSpPr/>
            <p:nvPr/>
          </p:nvCxnSpPr>
          <p:spPr>
            <a:xfrm rot="10800000" flipH="1">
              <a:off x="4187013" y="849163"/>
              <a:ext cx="35700" cy="2990100"/>
            </a:xfrm>
            <a:prstGeom prst="straightConnector1">
              <a:avLst/>
            </a:prstGeom>
            <a:noFill/>
            <a:ln w="9525" cap="flat" cmpd="sng">
              <a:solidFill>
                <a:schemeClr val="dk2"/>
              </a:solidFill>
              <a:prstDash val="dot"/>
              <a:round/>
              <a:headEnd type="none" w="med" len="med"/>
              <a:tailEnd type="none" w="med" len="med"/>
            </a:ln>
          </p:spPr>
        </p:cxnSp>
        <p:cxnSp>
          <p:nvCxnSpPr>
            <p:cNvPr id="461" name="Google Shape;461;p81"/>
            <p:cNvCxnSpPr/>
            <p:nvPr/>
          </p:nvCxnSpPr>
          <p:spPr>
            <a:xfrm>
              <a:off x="5094688" y="831463"/>
              <a:ext cx="9000" cy="3025500"/>
            </a:xfrm>
            <a:prstGeom prst="straightConnector1">
              <a:avLst/>
            </a:prstGeom>
            <a:noFill/>
            <a:ln w="9525" cap="flat" cmpd="sng">
              <a:solidFill>
                <a:schemeClr val="dk2"/>
              </a:solidFill>
              <a:prstDash val="dot"/>
              <a:round/>
              <a:headEnd type="none" w="med" len="med"/>
              <a:tailEnd type="none" w="med" len="med"/>
            </a:ln>
          </p:spPr>
        </p:cxnSp>
        <p:cxnSp>
          <p:nvCxnSpPr>
            <p:cNvPr id="462" name="Google Shape;462;p81"/>
            <p:cNvCxnSpPr/>
            <p:nvPr/>
          </p:nvCxnSpPr>
          <p:spPr>
            <a:xfrm>
              <a:off x="5975663" y="831463"/>
              <a:ext cx="9000" cy="3025500"/>
            </a:xfrm>
            <a:prstGeom prst="straightConnector1">
              <a:avLst/>
            </a:prstGeom>
            <a:noFill/>
            <a:ln w="9525" cap="flat" cmpd="sng">
              <a:solidFill>
                <a:schemeClr val="dk2"/>
              </a:solidFill>
              <a:prstDash val="dot"/>
              <a:round/>
              <a:headEnd type="none" w="med" len="med"/>
              <a:tailEnd type="none" w="med" len="med"/>
            </a:ln>
          </p:spPr>
        </p:cxnSp>
        <p:pic>
          <p:nvPicPr>
            <p:cNvPr id="463" name="Google Shape;463;p81"/>
            <p:cNvPicPr preferRelativeResize="0"/>
            <p:nvPr/>
          </p:nvPicPr>
          <p:blipFill>
            <a:blip r:embed="rId4">
              <a:alphaModFix/>
            </a:blip>
            <a:stretch>
              <a:fillRect/>
            </a:stretch>
          </p:blipFill>
          <p:spPr>
            <a:xfrm>
              <a:off x="4187013" y="2501825"/>
              <a:ext cx="494724" cy="494724"/>
            </a:xfrm>
            <a:prstGeom prst="rect">
              <a:avLst/>
            </a:prstGeom>
            <a:noFill/>
            <a:ln>
              <a:noFill/>
            </a:ln>
          </p:spPr>
        </p:pic>
        <p:sp>
          <p:nvSpPr>
            <p:cNvPr id="464" name="Google Shape;464;p81"/>
            <p:cNvSpPr txBox="1"/>
            <p:nvPr/>
          </p:nvSpPr>
          <p:spPr>
            <a:xfrm>
              <a:off x="6935712" y="1783263"/>
              <a:ext cx="1991471" cy="9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434343"/>
                  </a:solidFill>
                  <a:latin typeface="Helvetica Neue Light"/>
                  <a:ea typeface="Helvetica Neue Light"/>
                  <a:cs typeface="Helvetica Neue Light"/>
                  <a:sym typeface="Helvetica Neue Light"/>
                </a:rPr>
                <a:t>Price: </a:t>
              </a:r>
              <a:r>
                <a:rPr lang="en" sz="1200" dirty="0" smtClean="0">
                  <a:solidFill>
                    <a:srgbClr val="434343"/>
                  </a:solidFill>
                  <a:latin typeface="Helvetica Neue Light"/>
                  <a:ea typeface="Helvetica Neue Light"/>
                  <a:cs typeface="Helvetica Neue Light"/>
                  <a:sym typeface="Helvetica Neue Light"/>
                </a:rPr>
                <a:t>$ </a:t>
              </a:r>
              <a:r>
                <a:rPr lang="en" sz="1200" dirty="0">
                  <a:solidFill>
                    <a:srgbClr val="434343"/>
                  </a:solidFill>
                  <a:latin typeface="Helvetica Neue Light"/>
                  <a:ea typeface="Helvetica Neue Light"/>
                  <a:cs typeface="Helvetica Neue Light"/>
                  <a:sym typeface="Helvetica Neue Light"/>
                </a:rPr>
                <a:t>300 </a:t>
              </a:r>
              <a:endParaRPr sz="1200" dirty="0">
                <a:solidFill>
                  <a:srgbClr val="434343"/>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sz="1200" dirty="0">
                <a:solidFill>
                  <a:srgbClr val="434343"/>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1200" dirty="0">
                  <a:solidFill>
                    <a:srgbClr val="434343"/>
                  </a:solidFill>
                  <a:latin typeface="Helvetica Neue Light"/>
                  <a:ea typeface="Helvetica Neue Light"/>
                  <a:cs typeface="Helvetica Neue Light"/>
                  <a:sym typeface="Helvetica Neue Light"/>
                </a:rPr>
                <a:t>Fixed Costs: </a:t>
              </a:r>
              <a:r>
                <a:rPr lang="en" sz="1200" dirty="0" smtClean="0">
                  <a:solidFill>
                    <a:srgbClr val="434343"/>
                  </a:solidFill>
                  <a:latin typeface="Helvetica Neue Light"/>
                  <a:ea typeface="Helvetica Neue Light"/>
                  <a:cs typeface="Helvetica Neue Light"/>
                  <a:sym typeface="Helvetica Neue Light"/>
                </a:rPr>
                <a:t>$ 50,000</a:t>
              </a:r>
              <a:endParaRPr sz="1200" dirty="0">
                <a:solidFill>
                  <a:srgbClr val="434343"/>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1200" dirty="0">
                  <a:solidFill>
                    <a:srgbClr val="434343"/>
                  </a:solidFill>
                  <a:latin typeface="Helvetica Neue Light"/>
                  <a:ea typeface="Helvetica Neue Light"/>
                  <a:cs typeface="Helvetica Neue Light"/>
                  <a:sym typeface="Helvetica Neue Light"/>
                </a:rPr>
                <a:t>     </a:t>
              </a:r>
              <a:endParaRPr sz="1200" dirty="0">
                <a:solidFill>
                  <a:srgbClr val="434343"/>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1200" dirty="0">
                  <a:solidFill>
                    <a:srgbClr val="434343"/>
                  </a:solidFill>
                  <a:latin typeface="Helvetica Neue Light"/>
                  <a:ea typeface="Helvetica Neue Light"/>
                  <a:cs typeface="Helvetica Neue Light"/>
                  <a:sym typeface="Helvetica Neue Light"/>
                </a:rPr>
                <a:t>Units sold Y1: 500</a:t>
              </a:r>
              <a:endParaRPr sz="1200" dirty="0">
                <a:solidFill>
                  <a:srgbClr val="434343"/>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1200" dirty="0">
                  <a:solidFill>
                    <a:srgbClr val="434343"/>
                  </a:solidFill>
                  <a:latin typeface="Helvetica Neue Light"/>
                  <a:ea typeface="Helvetica Neue Light"/>
                  <a:cs typeface="Helvetica Neue Light"/>
                  <a:sym typeface="Helvetica Neue Light"/>
                </a:rPr>
                <a:t> </a:t>
              </a:r>
              <a:endParaRPr sz="1200" dirty="0">
                <a:solidFill>
                  <a:srgbClr val="434343"/>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1200" dirty="0">
                  <a:solidFill>
                    <a:srgbClr val="434343"/>
                  </a:solidFill>
                  <a:latin typeface="Helvetica Neue Light"/>
                  <a:ea typeface="Helvetica Neue Light"/>
                  <a:cs typeface="Helvetica Neue Light"/>
                  <a:sym typeface="Helvetica Neue Light"/>
                </a:rPr>
                <a:t>Growth:15%</a:t>
              </a:r>
              <a:endParaRPr sz="1200" dirty="0">
                <a:solidFill>
                  <a:srgbClr val="434343"/>
                </a:solidFill>
                <a:latin typeface="Helvetica Neue Light"/>
                <a:ea typeface="Helvetica Neue Light"/>
                <a:cs typeface="Helvetica Neue Light"/>
                <a:sym typeface="Helvetica Neue Light"/>
              </a:endParaRPr>
            </a:p>
          </p:txBody>
        </p:sp>
        <p:sp>
          <p:nvSpPr>
            <p:cNvPr id="19" name="Google Shape;454;p81"/>
            <p:cNvSpPr txBox="1"/>
            <p:nvPr/>
          </p:nvSpPr>
          <p:spPr>
            <a:xfrm>
              <a:off x="2216228" y="744281"/>
              <a:ext cx="1164237" cy="3407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Fixed Costs* </a:t>
              </a:r>
            </a:p>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a:t>
              </a:r>
              <a:endParaRPr sz="1200" dirty="0">
                <a:solidFill>
                  <a:srgbClr val="434343"/>
                </a:solidFill>
                <a:latin typeface="Helvetica Neue Light"/>
                <a:ea typeface="Helvetica Neue Light"/>
                <a:cs typeface="Helvetica Neue Light"/>
                <a:sym typeface="Helvetica Neue Light"/>
              </a:endParaRPr>
            </a:p>
          </p:txBody>
        </p:sp>
        <p:sp>
          <p:nvSpPr>
            <p:cNvPr id="20" name="Google Shape;454;p81"/>
            <p:cNvSpPr txBox="1"/>
            <p:nvPr/>
          </p:nvSpPr>
          <p:spPr>
            <a:xfrm>
              <a:off x="4681688" y="4344463"/>
              <a:ext cx="8196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Years</a:t>
              </a:r>
              <a:endParaRPr sz="1200" dirty="0">
                <a:solidFill>
                  <a:srgbClr val="434343"/>
                </a:solidFill>
                <a:latin typeface="Helvetica Neue Light"/>
                <a:ea typeface="Helvetica Neue Light"/>
                <a:cs typeface="Helvetica Neue Light"/>
                <a:sym typeface="Helvetica Neue Light"/>
              </a:endParaRPr>
            </a:p>
          </p:txBody>
        </p:sp>
      </p:grpSp>
      <p:sp>
        <p:nvSpPr>
          <p:cNvPr id="22" name="Title 5"/>
          <p:cNvSpPr txBox="1">
            <a:spLocks/>
          </p:cNvSpPr>
          <p:nvPr/>
        </p:nvSpPr>
        <p:spPr>
          <a:xfrm>
            <a:off x="327741" y="354051"/>
            <a:ext cx="8320800" cy="276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800" dirty="0" smtClean="0">
                <a:solidFill>
                  <a:schemeClr val="tx1"/>
                </a:solidFill>
              </a:rPr>
              <a:t>Implied breakeven is in early Year 2 </a:t>
            </a:r>
            <a:endParaRPr lang="en-ZA" sz="2800" dirty="0">
              <a:solidFill>
                <a:schemeClr val="tx1"/>
              </a:solidFill>
            </a:endParaRPr>
          </a:p>
        </p:txBody>
      </p:sp>
      <p:sp>
        <p:nvSpPr>
          <p:cNvPr id="3" name="Rectangle 2"/>
          <p:cNvSpPr/>
          <p:nvPr/>
        </p:nvSpPr>
        <p:spPr>
          <a:xfrm>
            <a:off x="56562" y="4877765"/>
            <a:ext cx="6269882" cy="27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smtClean="0">
                <a:solidFill>
                  <a:schemeClr val="tx1"/>
                </a:solidFill>
              </a:rPr>
              <a:t>*Costs that aren’t attributable to the production or sales of the unit, including some variable costs</a:t>
            </a:r>
            <a:endParaRPr lang="en-ZA" sz="1050"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graphicFrame>
        <p:nvGraphicFramePr>
          <p:cNvPr id="469" name="Google Shape;469;p82"/>
          <p:cNvGraphicFramePr/>
          <p:nvPr>
            <p:extLst>
              <p:ext uri="{D42A27DB-BD31-4B8C-83A1-F6EECF244321}">
                <p14:modId xmlns:p14="http://schemas.microsoft.com/office/powerpoint/2010/main" val="2818848847"/>
              </p:ext>
            </p:extLst>
          </p:nvPr>
        </p:nvGraphicFramePr>
        <p:xfrm>
          <a:off x="3104463" y="1298350"/>
          <a:ext cx="5188150" cy="2560110"/>
        </p:xfrm>
        <a:graphic>
          <a:graphicData uri="http://schemas.openxmlformats.org/drawingml/2006/table">
            <a:tbl>
              <a:tblPr>
                <a:noFill/>
                <a:tableStyleId>{5C5D0028-65D6-4BFA-8868-DB141CEFFD8A}</a:tableStyleId>
              </a:tblPr>
              <a:tblGrid>
                <a:gridCol w="3446825">
                  <a:extLst>
                    <a:ext uri="{9D8B030D-6E8A-4147-A177-3AD203B41FA5}">
                      <a16:colId xmlns:a16="http://schemas.microsoft.com/office/drawing/2014/main" val="20000"/>
                    </a:ext>
                  </a:extLst>
                </a:gridCol>
                <a:gridCol w="1741325">
                  <a:extLst>
                    <a:ext uri="{9D8B030D-6E8A-4147-A177-3AD203B41FA5}">
                      <a16:colId xmlns:a16="http://schemas.microsoft.com/office/drawing/2014/main" val="20001"/>
                    </a:ext>
                  </a:extLst>
                </a:gridCol>
              </a:tblGrid>
              <a:tr h="324825">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Revenue Per Unit</a:t>
                      </a:r>
                      <a:endParaRPr sz="1200" b="1">
                        <a:solidFill>
                          <a:srgbClr val="434343"/>
                        </a:solidFill>
                        <a:latin typeface="Helvetica Neue"/>
                        <a:ea typeface="Helvetica Neue"/>
                        <a:cs typeface="Helvetica Neue"/>
                        <a:sym typeface="Helvetica Neue"/>
                      </a:endParaRPr>
                    </a:p>
                  </a:txBody>
                  <a:tcPr marL="91425" marR="91425" marT="91425" marB="91425"/>
                </a:tc>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100%</a:t>
                      </a:r>
                      <a:endParaRPr sz="1200" b="1">
                        <a:solidFill>
                          <a:srgbClr val="434343"/>
                        </a:solidFill>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0"/>
                  </a:ext>
                </a:extLst>
              </a:tr>
              <a:tr h="327975">
                <a:tc>
                  <a:txBody>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COGS*</a:t>
                      </a:r>
                      <a:endParaRPr sz="1200" dirty="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40%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1"/>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Direct Labour</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20%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2"/>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Shipping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5% </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3"/>
                  </a:ext>
                </a:extLst>
              </a:tr>
              <a:tr h="342800">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Payment Processing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 3%</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4"/>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Packaging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3% </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5"/>
                  </a:ext>
                </a:extLst>
              </a:tr>
              <a:tr h="327975">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Contribution Margin</a:t>
                      </a:r>
                      <a:endParaRPr sz="1200" b="1" dirty="0">
                        <a:solidFill>
                          <a:srgbClr val="434343"/>
                        </a:solidFill>
                        <a:latin typeface="Helvetica Neue"/>
                        <a:ea typeface="Helvetica Neue"/>
                        <a:cs typeface="Helvetica Neue"/>
                        <a:sym typeface="Helvetica Neue"/>
                      </a:endParaRPr>
                    </a:p>
                  </a:txBody>
                  <a:tcPr marL="91425" marR="91425" marT="91425" marB="91425">
                    <a:solidFill>
                      <a:srgbClr val="CCFFCC"/>
                    </a:solidFill>
                  </a:tcPr>
                </a:tc>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29%</a:t>
                      </a:r>
                      <a:endParaRPr sz="1200" b="1" dirty="0">
                        <a:solidFill>
                          <a:srgbClr val="434343"/>
                        </a:solidFill>
                        <a:latin typeface="Helvetica Neue"/>
                        <a:ea typeface="Helvetica Neue"/>
                        <a:cs typeface="Helvetica Neue"/>
                        <a:sym typeface="Helvetica Neue"/>
                      </a:endParaRPr>
                    </a:p>
                  </a:txBody>
                  <a:tcPr marL="91425" marR="91425" marT="91425" marB="91425">
                    <a:solidFill>
                      <a:srgbClr val="CCFFCC"/>
                    </a:solidFill>
                  </a:tcPr>
                </a:tc>
                <a:extLst>
                  <a:ext uri="{0D108BD9-81ED-4DB2-BD59-A6C34878D82A}">
                    <a16:rowId xmlns:a16="http://schemas.microsoft.com/office/drawing/2014/main" val="10006"/>
                  </a:ext>
                </a:extLst>
              </a:tr>
            </a:tbl>
          </a:graphicData>
        </a:graphic>
      </p:graphicFrame>
      <p:pic>
        <p:nvPicPr>
          <p:cNvPr id="470" name="Google Shape;470;p82"/>
          <p:cNvPicPr preferRelativeResize="0"/>
          <p:nvPr/>
        </p:nvPicPr>
        <p:blipFill rotWithShape="1">
          <a:blip r:embed="rId3">
            <a:alphaModFix/>
          </a:blip>
          <a:srcRect l="27543" r="25574"/>
          <a:stretch/>
        </p:blipFill>
        <p:spPr>
          <a:xfrm>
            <a:off x="538488" y="494701"/>
            <a:ext cx="1947514" cy="4154075"/>
          </a:xfrm>
          <a:prstGeom prst="rect">
            <a:avLst/>
          </a:prstGeom>
          <a:noFill/>
          <a:ln>
            <a:noFill/>
          </a:ln>
        </p:spPr>
      </p:pic>
      <p:sp>
        <p:nvSpPr>
          <p:cNvPr id="4" name="Rectangle 3"/>
          <p:cNvSpPr/>
          <p:nvPr/>
        </p:nvSpPr>
        <p:spPr>
          <a:xfrm>
            <a:off x="190500" y="4864100"/>
            <a:ext cx="6210300" cy="25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smtClean="0">
                <a:solidFill>
                  <a:schemeClr val="tx1">
                    <a:lumMod val="75000"/>
                    <a:lumOff val="25000"/>
                  </a:schemeClr>
                </a:solidFill>
              </a:rPr>
              <a:t>Note: COGS only refers to non-fixed aspects of COGS</a:t>
            </a:r>
            <a:endParaRPr lang="en-ZA" sz="1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aphicFrame>
        <p:nvGraphicFramePr>
          <p:cNvPr id="475" name="Google Shape;475;p83"/>
          <p:cNvGraphicFramePr/>
          <p:nvPr>
            <p:extLst>
              <p:ext uri="{D42A27DB-BD31-4B8C-83A1-F6EECF244321}">
                <p14:modId xmlns:p14="http://schemas.microsoft.com/office/powerpoint/2010/main" val="457349342"/>
              </p:ext>
            </p:extLst>
          </p:nvPr>
        </p:nvGraphicFramePr>
        <p:xfrm>
          <a:off x="3288625" y="1116450"/>
          <a:ext cx="5188150" cy="2925840"/>
        </p:xfrm>
        <a:graphic>
          <a:graphicData uri="http://schemas.openxmlformats.org/drawingml/2006/table">
            <a:tbl>
              <a:tblPr>
                <a:noFill/>
                <a:tableStyleId>{5C5D0028-65D6-4BFA-8868-DB141CEFFD8A}</a:tableStyleId>
              </a:tblPr>
              <a:tblGrid>
                <a:gridCol w="3446825">
                  <a:extLst>
                    <a:ext uri="{9D8B030D-6E8A-4147-A177-3AD203B41FA5}">
                      <a16:colId xmlns:a16="http://schemas.microsoft.com/office/drawing/2014/main" val="20000"/>
                    </a:ext>
                  </a:extLst>
                </a:gridCol>
                <a:gridCol w="1741325">
                  <a:extLst>
                    <a:ext uri="{9D8B030D-6E8A-4147-A177-3AD203B41FA5}">
                      <a16:colId xmlns:a16="http://schemas.microsoft.com/office/drawing/2014/main" val="20001"/>
                    </a:ext>
                  </a:extLst>
                </a:gridCol>
              </a:tblGrid>
              <a:tr h="324825">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Revenue Per Unit</a:t>
                      </a:r>
                      <a:endParaRPr sz="1200" b="1">
                        <a:solidFill>
                          <a:srgbClr val="434343"/>
                        </a:solidFill>
                        <a:latin typeface="Helvetica Neue"/>
                        <a:ea typeface="Helvetica Neue"/>
                        <a:cs typeface="Helvetica Neue"/>
                        <a:sym typeface="Helvetica Neue"/>
                      </a:endParaRPr>
                    </a:p>
                  </a:txBody>
                  <a:tcPr marL="91425" marR="91425" marT="91425" marB="91425"/>
                </a:tc>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100%</a:t>
                      </a:r>
                      <a:endParaRPr sz="1200" b="1">
                        <a:solidFill>
                          <a:srgbClr val="434343"/>
                        </a:solidFill>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0"/>
                  </a:ext>
                </a:extLst>
              </a:tr>
              <a:tr h="327975">
                <a:tc>
                  <a:txBody>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COGS*</a:t>
                      </a:r>
                      <a:endParaRPr sz="1200" dirty="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40%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1"/>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Direct Labour</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20%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2"/>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Shipping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5% </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3"/>
                  </a:ext>
                </a:extLst>
              </a:tr>
              <a:tr h="342800">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Payment Processing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 3%</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4"/>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Packaging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3% </a:t>
                      </a:r>
                      <a:endParaRPr sz="1200">
                        <a:solidFill>
                          <a:srgbClr val="434343"/>
                        </a:solidFill>
                        <a:latin typeface="Helvetica Neue Light"/>
                        <a:ea typeface="Helvetica Neue Light"/>
                        <a:cs typeface="Helvetica Neue Light"/>
                        <a:sym typeface="Helvetica Neue Ligh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27975">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Customer Service</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6%</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27975">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Contribution Margin</a:t>
                      </a:r>
                      <a:endParaRPr sz="1200" b="1" dirty="0">
                        <a:solidFill>
                          <a:srgbClr val="434343"/>
                        </a:solidFill>
                        <a:latin typeface="Helvetica Neue"/>
                        <a:ea typeface="Helvetica Neue"/>
                        <a:cs typeface="Helvetica Neue"/>
                        <a:sym typeface="Helvetica Neue"/>
                      </a:endParaRPr>
                    </a:p>
                  </a:txBody>
                  <a:tcPr marL="91425" marR="91425" marT="91425" marB="91425">
                    <a:lnT w="9525" cap="flat" cmpd="sng">
                      <a:solidFill>
                        <a:srgbClr val="9E9E9E"/>
                      </a:solidFill>
                      <a:prstDash val="solid"/>
                      <a:round/>
                      <a:headEnd type="none" w="sm" len="sm"/>
                      <a:tailEnd type="none" w="sm" len="sm"/>
                    </a:lnT>
                    <a:solidFill>
                      <a:srgbClr val="CCFFCC"/>
                    </a:solidFill>
                  </a:tcPr>
                </a:tc>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23%</a:t>
                      </a:r>
                      <a:endParaRPr sz="1200" b="1" dirty="0">
                        <a:solidFill>
                          <a:srgbClr val="434343"/>
                        </a:solidFill>
                        <a:latin typeface="Helvetica Neue"/>
                        <a:ea typeface="Helvetica Neue"/>
                        <a:cs typeface="Helvetica Neue"/>
                        <a:sym typeface="Helvetica Neue"/>
                      </a:endParaRPr>
                    </a:p>
                  </a:txBody>
                  <a:tcPr marL="91425" marR="91425" marT="91425" marB="91425">
                    <a:lnT w="9525" cap="flat" cmpd="sng">
                      <a:solidFill>
                        <a:srgbClr val="9E9E9E"/>
                      </a:solidFill>
                      <a:prstDash val="solid"/>
                      <a:round/>
                      <a:headEnd type="none" w="sm" len="sm"/>
                      <a:tailEnd type="none" w="sm" len="sm"/>
                    </a:lnT>
                    <a:solidFill>
                      <a:srgbClr val="CCFFCC"/>
                    </a:solidFill>
                  </a:tcPr>
                </a:tc>
                <a:extLst>
                  <a:ext uri="{0D108BD9-81ED-4DB2-BD59-A6C34878D82A}">
                    <a16:rowId xmlns:a16="http://schemas.microsoft.com/office/drawing/2014/main" val="10007"/>
                  </a:ext>
                </a:extLst>
              </a:tr>
            </a:tbl>
          </a:graphicData>
        </a:graphic>
      </p:graphicFrame>
      <p:pic>
        <p:nvPicPr>
          <p:cNvPr id="476" name="Google Shape;476;p83"/>
          <p:cNvPicPr preferRelativeResize="0"/>
          <p:nvPr/>
        </p:nvPicPr>
        <p:blipFill rotWithShape="1">
          <a:blip r:embed="rId3">
            <a:alphaModFix/>
          </a:blip>
          <a:srcRect l="27543" r="25574"/>
          <a:stretch/>
        </p:blipFill>
        <p:spPr>
          <a:xfrm>
            <a:off x="538488" y="494701"/>
            <a:ext cx="1947514" cy="4154075"/>
          </a:xfrm>
          <a:prstGeom prst="rect">
            <a:avLst/>
          </a:prstGeom>
          <a:noFill/>
          <a:ln>
            <a:noFill/>
          </a:ln>
        </p:spPr>
      </p:pic>
      <p:sp>
        <p:nvSpPr>
          <p:cNvPr id="4" name="Rectangle 3"/>
          <p:cNvSpPr/>
          <p:nvPr/>
        </p:nvSpPr>
        <p:spPr>
          <a:xfrm>
            <a:off x="190500" y="4864100"/>
            <a:ext cx="6210300" cy="25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smtClean="0">
                <a:solidFill>
                  <a:schemeClr val="tx1">
                    <a:lumMod val="75000"/>
                    <a:lumOff val="25000"/>
                  </a:schemeClr>
                </a:solidFill>
              </a:rPr>
              <a:t>Note: COGS only refers to non-fixed aspects of COGS</a:t>
            </a:r>
            <a:endParaRPr lang="en-ZA" sz="1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graphicFrame>
        <p:nvGraphicFramePr>
          <p:cNvPr id="481" name="Google Shape;481;p84"/>
          <p:cNvGraphicFramePr/>
          <p:nvPr>
            <p:extLst>
              <p:ext uri="{D42A27DB-BD31-4B8C-83A1-F6EECF244321}">
                <p14:modId xmlns:p14="http://schemas.microsoft.com/office/powerpoint/2010/main" val="2855878018"/>
              </p:ext>
            </p:extLst>
          </p:nvPr>
        </p:nvGraphicFramePr>
        <p:xfrm>
          <a:off x="3296725" y="934550"/>
          <a:ext cx="5188150" cy="3291570"/>
        </p:xfrm>
        <a:graphic>
          <a:graphicData uri="http://schemas.openxmlformats.org/drawingml/2006/table">
            <a:tbl>
              <a:tblPr>
                <a:noFill/>
                <a:tableStyleId>{5C5D0028-65D6-4BFA-8868-DB141CEFFD8A}</a:tableStyleId>
              </a:tblPr>
              <a:tblGrid>
                <a:gridCol w="3446825">
                  <a:extLst>
                    <a:ext uri="{9D8B030D-6E8A-4147-A177-3AD203B41FA5}">
                      <a16:colId xmlns:a16="http://schemas.microsoft.com/office/drawing/2014/main" val="20000"/>
                    </a:ext>
                  </a:extLst>
                </a:gridCol>
                <a:gridCol w="1741325">
                  <a:extLst>
                    <a:ext uri="{9D8B030D-6E8A-4147-A177-3AD203B41FA5}">
                      <a16:colId xmlns:a16="http://schemas.microsoft.com/office/drawing/2014/main" val="20001"/>
                    </a:ext>
                  </a:extLst>
                </a:gridCol>
              </a:tblGrid>
              <a:tr h="324825">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Revenue Per Unit</a:t>
                      </a:r>
                      <a:endParaRPr sz="1200" b="1">
                        <a:solidFill>
                          <a:srgbClr val="434343"/>
                        </a:solidFill>
                        <a:latin typeface="Helvetica Neue"/>
                        <a:ea typeface="Helvetica Neue"/>
                        <a:cs typeface="Helvetica Neue"/>
                        <a:sym typeface="Helvetica Neue"/>
                      </a:endParaRPr>
                    </a:p>
                  </a:txBody>
                  <a:tcPr marL="91425" marR="91425" marT="91425" marB="91425"/>
                </a:tc>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100%</a:t>
                      </a:r>
                      <a:endParaRPr sz="1200" b="1">
                        <a:solidFill>
                          <a:srgbClr val="434343"/>
                        </a:solidFill>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0"/>
                  </a:ext>
                </a:extLst>
              </a:tr>
              <a:tr h="327975">
                <a:tc>
                  <a:txBody>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COGS*</a:t>
                      </a:r>
                      <a:endParaRPr sz="1200" dirty="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40%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1"/>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Direct Labour</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20%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2"/>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Shipping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5% </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3"/>
                  </a:ext>
                </a:extLst>
              </a:tr>
              <a:tr h="342800">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Payment Processing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 3%</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4"/>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Packaging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3% </a:t>
                      </a:r>
                      <a:endParaRPr sz="1200">
                        <a:solidFill>
                          <a:srgbClr val="434343"/>
                        </a:solidFill>
                        <a:latin typeface="Helvetica Neue Light"/>
                        <a:ea typeface="Helvetica Neue Light"/>
                        <a:cs typeface="Helvetica Neue Light"/>
                        <a:sym typeface="Helvetica Neue Ligh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27975">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Customer Service</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6%</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27975">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Returns</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3%</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27975">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Contribution Margin</a:t>
                      </a:r>
                      <a:endParaRPr sz="1200" b="1" dirty="0">
                        <a:solidFill>
                          <a:srgbClr val="434343"/>
                        </a:solidFill>
                        <a:latin typeface="Helvetica Neue"/>
                        <a:ea typeface="Helvetica Neue"/>
                        <a:cs typeface="Helvetica Neue"/>
                        <a:sym typeface="Helvetica Neue"/>
                      </a:endParaRPr>
                    </a:p>
                  </a:txBody>
                  <a:tcPr marL="91425" marR="91425" marT="91425" marB="91425">
                    <a:lnT w="9525" cap="flat" cmpd="sng">
                      <a:solidFill>
                        <a:srgbClr val="9E9E9E"/>
                      </a:solidFill>
                      <a:prstDash val="solid"/>
                      <a:round/>
                      <a:headEnd type="none" w="sm" len="sm"/>
                      <a:tailEnd type="none" w="sm" len="sm"/>
                    </a:lnT>
                    <a:solidFill>
                      <a:srgbClr val="CCFFCC"/>
                    </a:solidFill>
                  </a:tcPr>
                </a:tc>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20%</a:t>
                      </a:r>
                      <a:endParaRPr sz="1200" b="1" dirty="0">
                        <a:solidFill>
                          <a:srgbClr val="434343"/>
                        </a:solidFill>
                        <a:latin typeface="Helvetica Neue"/>
                        <a:ea typeface="Helvetica Neue"/>
                        <a:cs typeface="Helvetica Neue"/>
                        <a:sym typeface="Helvetica Neue"/>
                      </a:endParaRPr>
                    </a:p>
                  </a:txBody>
                  <a:tcPr marL="91425" marR="91425" marT="91425" marB="91425">
                    <a:lnT w="9525" cap="flat" cmpd="sng">
                      <a:solidFill>
                        <a:srgbClr val="9E9E9E"/>
                      </a:solidFill>
                      <a:prstDash val="solid"/>
                      <a:round/>
                      <a:headEnd type="none" w="sm" len="sm"/>
                      <a:tailEnd type="none" w="sm" len="sm"/>
                    </a:lnT>
                    <a:solidFill>
                      <a:srgbClr val="CCFFCC"/>
                    </a:solidFill>
                  </a:tcPr>
                </a:tc>
                <a:extLst>
                  <a:ext uri="{0D108BD9-81ED-4DB2-BD59-A6C34878D82A}">
                    <a16:rowId xmlns:a16="http://schemas.microsoft.com/office/drawing/2014/main" val="10008"/>
                  </a:ext>
                </a:extLst>
              </a:tr>
            </a:tbl>
          </a:graphicData>
        </a:graphic>
      </p:graphicFrame>
      <p:pic>
        <p:nvPicPr>
          <p:cNvPr id="482" name="Google Shape;482;p84"/>
          <p:cNvPicPr preferRelativeResize="0"/>
          <p:nvPr/>
        </p:nvPicPr>
        <p:blipFill rotWithShape="1">
          <a:blip r:embed="rId3">
            <a:alphaModFix/>
          </a:blip>
          <a:srcRect l="27543" r="25574"/>
          <a:stretch/>
        </p:blipFill>
        <p:spPr>
          <a:xfrm>
            <a:off x="538488" y="494701"/>
            <a:ext cx="1947514" cy="4154075"/>
          </a:xfrm>
          <a:prstGeom prst="rect">
            <a:avLst/>
          </a:prstGeom>
          <a:noFill/>
          <a:ln>
            <a:noFill/>
          </a:ln>
        </p:spPr>
      </p:pic>
      <p:sp>
        <p:nvSpPr>
          <p:cNvPr id="4" name="Rectangle 3"/>
          <p:cNvSpPr/>
          <p:nvPr/>
        </p:nvSpPr>
        <p:spPr>
          <a:xfrm>
            <a:off x="190500" y="4864100"/>
            <a:ext cx="6210300" cy="25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smtClean="0">
                <a:solidFill>
                  <a:schemeClr val="tx1">
                    <a:lumMod val="75000"/>
                    <a:lumOff val="25000"/>
                  </a:schemeClr>
                </a:solidFill>
              </a:rPr>
              <a:t>Note: COGS only refers to non-fixed aspects of COGS</a:t>
            </a:r>
            <a:endParaRPr lang="en-ZA" sz="1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9"/>
          <p:cNvSpPr txBox="1"/>
          <p:nvPr/>
        </p:nvSpPr>
        <p:spPr>
          <a:xfrm>
            <a:off x="1274050" y="1344600"/>
            <a:ext cx="69180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dirty="0">
                <a:solidFill>
                  <a:srgbClr val="434343"/>
                </a:solidFill>
                <a:latin typeface="Helvetica Neue Light"/>
                <a:ea typeface="Helvetica Neue Light"/>
                <a:cs typeface="Helvetica Neue Light"/>
                <a:sym typeface="Helvetica Neue Light"/>
              </a:rPr>
              <a:t>Depending on your business model / vertical you are tackling, there will be a </a:t>
            </a:r>
            <a:r>
              <a:rPr lang="en" sz="2800" dirty="0">
                <a:solidFill>
                  <a:srgbClr val="ED4746"/>
                </a:solidFill>
                <a:latin typeface="Helvetica Neue Light"/>
                <a:ea typeface="Helvetica Neue Light"/>
                <a:cs typeface="Helvetica Neue Light"/>
                <a:sym typeface="Helvetica Neue Light"/>
              </a:rPr>
              <a:t>number of different metrics </a:t>
            </a:r>
            <a:r>
              <a:rPr lang="en" sz="2800" dirty="0">
                <a:solidFill>
                  <a:srgbClr val="434343"/>
                </a:solidFill>
                <a:latin typeface="Helvetica Neue Light"/>
                <a:ea typeface="Helvetica Neue Light"/>
                <a:cs typeface="Helvetica Neue Light"/>
                <a:sym typeface="Helvetica Neue Light"/>
              </a:rPr>
              <a:t>important to your </a:t>
            </a:r>
            <a:r>
              <a:rPr lang="en" sz="2800" dirty="0" smtClean="0">
                <a:solidFill>
                  <a:srgbClr val="434343"/>
                </a:solidFill>
                <a:latin typeface="Helvetica Neue Light"/>
                <a:ea typeface="Helvetica Neue Light"/>
                <a:cs typeface="Helvetica Neue Light"/>
                <a:sym typeface="Helvetica Neue Light"/>
              </a:rPr>
              <a:t>startup</a:t>
            </a:r>
            <a:endParaRPr sz="1800" dirty="0">
              <a:solidFill>
                <a:srgbClr val="3F3F3F"/>
              </a:solidFill>
              <a:latin typeface="Helvetica Neue Light"/>
              <a:ea typeface="Helvetica Neue Light"/>
              <a:cs typeface="Helvetica Neue Light"/>
              <a:sym typeface="Helvetica Neue Light"/>
            </a:endParaRPr>
          </a:p>
        </p:txBody>
      </p:sp>
      <p:cxnSp>
        <p:nvCxnSpPr>
          <p:cNvPr id="267" name="Google Shape;267;p59"/>
          <p:cNvCxnSpPr/>
          <p:nvPr/>
        </p:nvCxnSpPr>
        <p:spPr>
          <a:xfrm flipH="1">
            <a:off x="951950" y="1844350"/>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graphicFrame>
        <p:nvGraphicFramePr>
          <p:cNvPr id="487" name="Google Shape;487;p85"/>
          <p:cNvGraphicFramePr/>
          <p:nvPr>
            <p:extLst>
              <p:ext uri="{D42A27DB-BD31-4B8C-83A1-F6EECF244321}">
                <p14:modId xmlns:p14="http://schemas.microsoft.com/office/powerpoint/2010/main" val="462068603"/>
              </p:ext>
            </p:extLst>
          </p:nvPr>
        </p:nvGraphicFramePr>
        <p:xfrm>
          <a:off x="3288625" y="752638"/>
          <a:ext cx="5188150" cy="3657300"/>
        </p:xfrm>
        <a:graphic>
          <a:graphicData uri="http://schemas.openxmlformats.org/drawingml/2006/table">
            <a:tbl>
              <a:tblPr>
                <a:noFill/>
                <a:tableStyleId>{5C5D0028-65D6-4BFA-8868-DB141CEFFD8A}</a:tableStyleId>
              </a:tblPr>
              <a:tblGrid>
                <a:gridCol w="3446825">
                  <a:extLst>
                    <a:ext uri="{9D8B030D-6E8A-4147-A177-3AD203B41FA5}">
                      <a16:colId xmlns:a16="http://schemas.microsoft.com/office/drawing/2014/main" val="20000"/>
                    </a:ext>
                  </a:extLst>
                </a:gridCol>
                <a:gridCol w="1741325">
                  <a:extLst>
                    <a:ext uri="{9D8B030D-6E8A-4147-A177-3AD203B41FA5}">
                      <a16:colId xmlns:a16="http://schemas.microsoft.com/office/drawing/2014/main" val="20001"/>
                    </a:ext>
                  </a:extLst>
                </a:gridCol>
              </a:tblGrid>
              <a:tr h="324825">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Revenue Per Unit</a:t>
                      </a:r>
                      <a:endParaRPr sz="1200" b="1">
                        <a:solidFill>
                          <a:srgbClr val="434343"/>
                        </a:solidFill>
                        <a:latin typeface="Helvetica Neue"/>
                        <a:ea typeface="Helvetica Neue"/>
                        <a:cs typeface="Helvetica Neue"/>
                        <a:sym typeface="Helvetica Neue"/>
                      </a:endParaRPr>
                    </a:p>
                  </a:txBody>
                  <a:tcPr marL="91425" marR="91425" marT="91425" marB="91425"/>
                </a:tc>
                <a:tc>
                  <a:txBody>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100%</a:t>
                      </a:r>
                      <a:endParaRPr sz="1200" b="1">
                        <a:solidFill>
                          <a:srgbClr val="434343"/>
                        </a:solidFill>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0"/>
                  </a:ext>
                </a:extLst>
              </a:tr>
              <a:tr h="327975">
                <a:tc>
                  <a:txBody>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COGS*</a:t>
                      </a:r>
                      <a:endParaRPr sz="1200" dirty="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40%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1"/>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Direct Labour</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20%</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2"/>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Shipping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5% </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3"/>
                  </a:ext>
                </a:extLst>
              </a:tr>
              <a:tr h="342800">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Payment Processing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 3%</a:t>
                      </a:r>
                      <a:endParaRPr sz="1200">
                        <a:solidFill>
                          <a:srgbClr val="434343"/>
                        </a:solidFill>
                        <a:latin typeface="Helvetica Neue Light"/>
                        <a:ea typeface="Helvetica Neue Light"/>
                        <a:cs typeface="Helvetica Neue Light"/>
                        <a:sym typeface="Helvetica Neue Light"/>
                      </a:endParaRPr>
                    </a:p>
                  </a:txBody>
                  <a:tcPr marL="91425" marR="91425" marT="91425" marB="91425"/>
                </a:tc>
                <a:extLst>
                  <a:ext uri="{0D108BD9-81ED-4DB2-BD59-A6C34878D82A}">
                    <a16:rowId xmlns:a16="http://schemas.microsoft.com/office/drawing/2014/main" val="10004"/>
                  </a:ext>
                </a:extLst>
              </a:tr>
              <a:tr h="327975">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Packaging Costs</a:t>
                      </a:r>
                      <a:endParaRPr sz="1200">
                        <a:solidFill>
                          <a:srgbClr val="434343"/>
                        </a:solidFill>
                        <a:latin typeface="Helvetica Neue Light"/>
                        <a:ea typeface="Helvetica Neue Light"/>
                        <a:cs typeface="Helvetica Neue Light"/>
                        <a:sym typeface="Helvetica Neue Ligh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3% </a:t>
                      </a:r>
                      <a:endParaRPr sz="1200">
                        <a:solidFill>
                          <a:srgbClr val="434343"/>
                        </a:solidFill>
                        <a:latin typeface="Helvetica Neue Light"/>
                        <a:ea typeface="Helvetica Neue Light"/>
                        <a:cs typeface="Helvetica Neue Light"/>
                        <a:sym typeface="Helvetica Neue Ligh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27975">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Customer Service</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6%</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27975">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Returns</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3%</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27975">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Server Costs</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Helvetica Neue Light"/>
                          <a:ea typeface="Helvetica Neue Light"/>
                          <a:cs typeface="Helvetica Neue Light"/>
                          <a:sym typeface="Helvetica Neue Light"/>
                        </a:rPr>
                        <a:t>1%</a:t>
                      </a:r>
                      <a:endParaRPr sz="1200">
                        <a:solidFill>
                          <a:srgbClr val="FF0000"/>
                        </a:solidFill>
                        <a:latin typeface="Helvetica Neue Light"/>
                        <a:ea typeface="Helvetica Neue Light"/>
                        <a:cs typeface="Helvetica Neue Light"/>
                        <a:sym typeface="Helvetica Neue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27975">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Contribution Margin</a:t>
                      </a:r>
                      <a:endParaRPr sz="1200" b="1" dirty="0">
                        <a:solidFill>
                          <a:srgbClr val="434343"/>
                        </a:solidFill>
                        <a:latin typeface="Helvetica Neue"/>
                        <a:ea typeface="Helvetica Neue"/>
                        <a:cs typeface="Helvetica Neue"/>
                        <a:sym typeface="Helvetica Neue"/>
                      </a:endParaRPr>
                    </a:p>
                  </a:txBody>
                  <a:tcPr marL="91425" marR="91425" marT="91425" marB="91425">
                    <a:lnT w="9525" cap="flat" cmpd="sng">
                      <a:solidFill>
                        <a:srgbClr val="9E9E9E"/>
                      </a:solidFill>
                      <a:prstDash val="solid"/>
                      <a:round/>
                      <a:headEnd type="none" w="sm" len="sm"/>
                      <a:tailEnd type="none" w="sm" len="sm"/>
                    </a:lnT>
                    <a:solidFill>
                      <a:srgbClr val="CCFFCC"/>
                    </a:solidFill>
                  </a:tcPr>
                </a:tc>
                <a:tc>
                  <a:txBody>
                    <a:bodyPr/>
                    <a:lstStyle/>
                    <a:p>
                      <a:pPr marL="0" lvl="0" indent="0" algn="ctr" rtl="0">
                        <a:spcBef>
                          <a:spcPts val="0"/>
                        </a:spcBef>
                        <a:spcAft>
                          <a:spcPts val="0"/>
                        </a:spcAft>
                        <a:buNone/>
                      </a:pPr>
                      <a:r>
                        <a:rPr lang="en" sz="1200" b="1" dirty="0">
                          <a:solidFill>
                            <a:srgbClr val="434343"/>
                          </a:solidFill>
                          <a:latin typeface="Helvetica Neue"/>
                          <a:ea typeface="Helvetica Neue"/>
                          <a:cs typeface="Helvetica Neue"/>
                          <a:sym typeface="Helvetica Neue"/>
                        </a:rPr>
                        <a:t>19%</a:t>
                      </a:r>
                      <a:endParaRPr sz="1200" b="1" dirty="0">
                        <a:solidFill>
                          <a:srgbClr val="434343"/>
                        </a:solidFill>
                        <a:latin typeface="Helvetica Neue"/>
                        <a:ea typeface="Helvetica Neue"/>
                        <a:cs typeface="Helvetica Neue"/>
                        <a:sym typeface="Helvetica Neue"/>
                      </a:endParaRPr>
                    </a:p>
                  </a:txBody>
                  <a:tcPr marL="91425" marR="91425" marT="91425" marB="91425">
                    <a:lnT w="9525" cap="flat" cmpd="sng">
                      <a:solidFill>
                        <a:srgbClr val="9E9E9E"/>
                      </a:solidFill>
                      <a:prstDash val="solid"/>
                      <a:round/>
                      <a:headEnd type="none" w="sm" len="sm"/>
                      <a:tailEnd type="none" w="sm" len="sm"/>
                    </a:lnT>
                    <a:solidFill>
                      <a:srgbClr val="CCFFCC"/>
                    </a:solidFill>
                  </a:tcPr>
                </a:tc>
                <a:extLst>
                  <a:ext uri="{0D108BD9-81ED-4DB2-BD59-A6C34878D82A}">
                    <a16:rowId xmlns:a16="http://schemas.microsoft.com/office/drawing/2014/main" val="10009"/>
                  </a:ext>
                </a:extLst>
              </a:tr>
            </a:tbl>
          </a:graphicData>
        </a:graphic>
      </p:graphicFrame>
      <p:pic>
        <p:nvPicPr>
          <p:cNvPr id="488" name="Google Shape;488;p85"/>
          <p:cNvPicPr preferRelativeResize="0"/>
          <p:nvPr/>
        </p:nvPicPr>
        <p:blipFill rotWithShape="1">
          <a:blip r:embed="rId3">
            <a:alphaModFix/>
          </a:blip>
          <a:srcRect l="27543" r="25574"/>
          <a:stretch/>
        </p:blipFill>
        <p:spPr>
          <a:xfrm>
            <a:off x="538488" y="494701"/>
            <a:ext cx="1947514" cy="4154075"/>
          </a:xfrm>
          <a:prstGeom prst="rect">
            <a:avLst/>
          </a:prstGeom>
          <a:noFill/>
          <a:ln>
            <a:noFill/>
          </a:ln>
        </p:spPr>
      </p:pic>
      <p:sp>
        <p:nvSpPr>
          <p:cNvPr id="4" name="Rectangle 3"/>
          <p:cNvSpPr/>
          <p:nvPr/>
        </p:nvSpPr>
        <p:spPr>
          <a:xfrm>
            <a:off x="190500" y="4864100"/>
            <a:ext cx="6210300" cy="25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smtClean="0">
                <a:solidFill>
                  <a:schemeClr val="tx1">
                    <a:lumMod val="75000"/>
                    <a:lumOff val="25000"/>
                  </a:schemeClr>
                </a:solidFill>
              </a:rPr>
              <a:t>Note: COGS only refers to non-fixed aspects of COGS</a:t>
            </a:r>
            <a:endParaRPr lang="en-ZA" sz="1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2" name="Group 1"/>
          <p:cNvGrpSpPr/>
          <p:nvPr/>
        </p:nvGrpSpPr>
        <p:grpSpPr>
          <a:xfrm>
            <a:off x="557341" y="1150070"/>
            <a:ext cx="7700539" cy="3712846"/>
            <a:chOff x="538488" y="494701"/>
            <a:chExt cx="7775862" cy="4217386"/>
          </a:xfrm>
        </p:grpSpPr>
        <p:sp>
          <p:nvSpPr>
            <p:cNvPr id="493" name="Google Shape;493;p86"/>
            <p:cNvSpPr/>
            <p:nvPr/>
          </p:nvSpPr>
          <p:spPr>
            <a:xfrm>
              <a:off x="3798150" y="833650"/>
              <a:ext cx="4511700" cy="301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86"/>
            <p:cNvCxnSpPr/>
            <p:nvPr/>
          </p:nvCxnSpPr>
          <p:spPr>
            <a:xfrm>
              <a:off x="3802650" y="2659425"/>
              <a:ext cx="4511700" cy="0"/>
            </a:xfrm>
            <a:prstGeom prst="straightConnector1">
              <a:avLst/>
            </a:prstGeom>
            <a:noFill/>
            <a:ln w="9525" cap="flat" cmpd="sng">
              <a:solidFill>
                <a:srgbClr val="FF0000"/>
              </a:solidFill>
              <a:prstDash val="solid"/>
              <a:round/>
              <a:headEnd type="none" w="med" len="med"/>
              <a:tailEnd type="none" w="med" len="med"/>
            </a:ln>
          </p:spPr>
        </p:cxnSp>
        <p:sp>
          <p:nvSpPr>
            <p:cNvPr id="495" name="Google Shape;495;p86"/>
            <p:cNvSpPr txBox="1"/>
            <p:nvPr/>
          </p:nvSpPr>
          <p:spPr>
            <a:xfrm>
              <a:off x="2942563" y="3147400"/>
              <a:ext cx="7029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25, 000</a:t>
              </a:r>
              <a:endParaRPr sz="1200" dirty="0">
                <a:solidFill>
                  <a:srgbClr val="434343"/>
                </a:solidFill>
                <a:latin typeface="Helvetica Neue Light"/>
                <a:ea typeface="Helvetica Neue Light"/>
                <a:cs typeface="Helvetica Neue Light"/>
                <a:sym typeface="Helvetica Neue Light"/>
              </a:endParaRPr>
            </a:p>
          </p:txBody>
        </p:sp>
        <p:sp>
          <p:nvSpPr>
            <p:cNvPr id="496" name="Google Shape;496;p86"/>
            <p:cNvSpPr txBox="1"/>
            <p:nvPr/>
          </p:nvSpPr>
          <p:spPr>
            <a:xfrm>
              <a:off x="2942563" y="2519988"/>
              <a:ext cx="7029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50, 000</a:t>
              </a:r>
              <a:endParaRPr sz="1200" dirty="0">
                <a:solidFill>
                  <a:srgbClr val="434343"/>
                </a:solidFill>
                <a:latin typeface="Helvetica Neue Light"/>
                <a:ea typeface="Helvetica Neue Light"/>
                <a:cs typeface="Helvetica Neue Light"/>
                <a:sym typeface="Helvetica Neue Light"/>
              </a:endParaRPr>
            </a:p>
          </p:txBody>
        </p:sp>
        <p:sp>
          <p:nvSpPr>
            <p:cNvPr id="497" name="Google Shape;497;p86"/>
            <p:cNvSpPr txBox="1"/>
            <p:nvPr/>
          </p:nvSpPr>
          <p:spPr>
            <a:xfrm>
              <a:off x="2942563" y="1948338"/>
              <a:ext cx="7029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75, 000</a:t>
              </a:r>
              <a:endParaRPr sz="1200" dirty="0">
                <a:solidFill>
                  <a:srgbClr val="434343"/>
                </a:solidFill>
                <a:latin typeface="Helvetica Neue Light"/>
                <a:ea typeface="Helvetica Neue Light"/>
                <a:cs typeface="Helvetica Neue Light"/>
                <a:sym typeface="Helvetica Neue Light"/>
              </a:endParaRPr>
            </a:p>
          </p:txBody>
        </p:sp>
        <p:sp>
          <p:nvSpPr>
            <p:cNvPr id="498" name="Google Shape;498;p86"/>
            <p:cNvSpPr txBox="1"/>
            <p:nvPr/>
          </p:nvSpPr>
          <p:spPr>
            <a:xfrm>
              <a:off x="2884214" y="1376700"/>
              <a:ext cx="8196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100, 000</a:t>
              </a:r>
              <a:endParaRPr sz="1200" dirty="0">
                <a:solidFill>
                  <a:srgbClr val="434343"/>
                </a:solidFill>
                <a:latin typeface="Helvetica Neue Light"/>
                <a:ea typeface="Helvetica Neue Light"/>
                <a:cs typeface="Helvetica Neue Light"/>
                <a:sym typeface="Helvetica Neue Light"/>
              </a:endParaRPr>
            </a:p>
          </p:txBody>
        </p:sp>
        <p:sp>
          <p:nvSpPr>
            <p:cNvPr id="499" name="Google Shape;499;p86"/>
            <p:cNvSpPr txBox="1"/>
            <p:nvPr/>
          </p:nvSpPr>
          <p:spPr>
            <a:xfrm>
              <a:off x="4056045" y="4029500"/>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Y1</a:t>
              </a:r>
              <a:endParaRPr sz="1200">
                <a:solidFill>
                  <a:srgbClr val="434343"/>
                </a:solidFill>
                <a:latin typeface="Helvetica Neue Light"/>
                <a:ea typeface="Helvetica Neue Light"/>
                <a:cs typeface="Helvetica Neue Light"/>
                <a:sym typeface="Helvetica Neue Light"/>
              </a:endParaRPr>
            </a:p>
          </p:txBody>
        </p:sp>
        <p:sp>
          <p:nvSpPr>
            <p:cNvPr id="500" name="Google Shape;500;p86"/>
            <p:cNvSpPr txBox="1"/>
            <p:nvPr/>
          </p:nvSpPr>
          <p:spPr>
            <a:xfrm>
              <a:off x="4665820" y="4029500"/>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Y2</a:t>
              </a:r>
              <a:endParaRPr sz="1200">
                <a:solidFill>
                  <a:srgbClr val="434343"/>
                </a:solidFill>
                <a:latin typeface="Helvetica Neue Light"/>
                <a:ea typeface="Helvetica Neue Light"/>
                <a:cs typeface="Helvetica Neue Light"/>
                <a:sym typeface="Helvetica Neue Light"/>
              </a:endParaRPr>
            </a:p>
          </p:txBody>
        </p:sp>
        <p:sp>
          <p:nvSpPr>
            <p:cNvPr id="501" name="Google Shape;501;p86"/>
            <p:cNvSpPr txBox="1"/>
            <p:nvPr/>
          </p:nvSpPr>
          <p:spPr>
            <a:xfrm>
              <a:off x="5210495" y="4029500"/>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Y3</a:t>
              </a:r>
              <a:endParaRPr sz="1200">
                <a:solidFill>
                  <a:srgbClr val="434343"/>
                </a:solidFill>
                <a:latin typeface="Helvetica Neue Light"/>
                <a:ea typeface="Helvetica Neue Light"/>
                <a:cs typeface="Helvetica Neue Light"/>
                <a:sym typeface="Helvetica Neue Light"/>
              </a:endParaRPr>
            </a:p>
          </p:txBody>
        </p:sp>
        <p:sp>
          <p:nvSpPr>
            <p:cNvPr id="502" name="Google Shape;502;p86"/>
            <p:cNvSpPr txBox="1"/>
            <p:nvPr/>
          </p:nvSpPr>
          <p:spPr>
            <a:xfrm>
              <a:off x="5755170" y="4029500"/>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Y4</a:t>
              </a:r>
              <a:endParaRPr sz="1200">
                <a:solidFill>
                  <a:srgbClr val="434343"/>
                </a:solidFill>
                <a:latin typeface="Helvetica Neue Light"/>
                <a:ea typeface="Helvetica Neue Light"/>
                <a:cs typeface="Helvetica Neue Light"/>
                <a:sym typeface="Helvetica Neue Light"/>
              </a:endParaRPr>
            </a:p>
          </p:txBody>
        </p:sp>
        <p:cxnSp>
          <p:nvCxnSpPr>
            <p:cNvPr id="503" name="Google Shape;503;p86"/>
            <p:cNvCxnSpPr>
              <a:endCxn id="493" idx="3"/>
            </p:cNvCxnSpPr>
            <p:nvPr/>
          </p:nvCxnSpPr>
          <p:spPr>
            <a:xfrm rot="10800000" flipH="1">
              <a:off x="3807150" y="2342050"/>
              <a:ext cx="4502700" cy="1499400"/>
            </a:xfrm>
            <a:prstGeom prst="straightConnector1">
              <a:avLst/>
            </a:prstGeom>
            <a:noFill/>
            <a:ln w="9525" cap="flat" cmpd="sng">
              <a:solidFill>
                <a:srgbClr val="6AA84F"/>
              </a:solidFill>
              <a:prstDash val="solid"/>
              <a:round/>
              <a:headEnd type="none" w="med" len="med"/>
              <a:tailEnd type="none" w="med" len="med"/>
            </a:ln>
          </p:spPr>
        </p:cxnSp>
        <p:cxnSp>
          <p:nvCxnSpPr>
            <p:cNvPr id="504" name="Google Shape;504;p86"/>
            <p:cNvCxnSpPr/>
            <p:nvPr/>
          </p:nvCxnSpPr>
          <p:spPr>
            <a:xfrm rot="10800000" flipH="1">
              <a:off x="4305425" y="869075"/>
              <a:ext cx="35700" cy="2990100"/>
            </a:xfrm>
            <a:prstGeom prst="straightConnector1">
              <a:avLst/>
            </a:prstGeom>
            <a:noFill/>
            <a:ln w="9525" cap="flat" cmpd="sng">
              <a:solidFill>
                <a:schemeClr val="dk2"/>
              </a:solidFill>
              <a:prstDash val="dot"/>
              <a:round/>
              <a:headEnd type="none" w="med" len="med"/>
              <a:tailEnd type="none" w="med" len="med"/>
            </a:ln>
          </p:spPr>
        </p:cxnSp>
        <p:cxnSp>
          <p:nvCxnSpPr>
            <p:cNvPr id="505" name="Google Shape;505;p86"/>
            <p:cNvCxnSpPr/>
            <p:nvPr/>
          </p:nvCxnSpPr>
          <p:spPr>
            <a:xfrm>
              <a:off x="4875075" y="851375"/>
              <a:ext cx="9000" cy="3025500"/>
            </a:xfrm>
            <a:prstGeom prst="straightConnector1">
              <a:avLst/>
            </a:prstGeom>
            <a:noFill/>
            <a:ln w="9525" cap="flat" cmpd="sng">
              <a:solidFill>
                <a:schemeClr val="dk2"/>
              </a:solidFill>
              <a:prstDash val="dot"/>
              <a:round/>
              <a:headEnd type="none" w="med" len="med"/>
              <a:tailEnd type="none" w="med" len="med"/>
            </a:ln>
          </p:spPr>
        </p:cxnSp>
        <p:cxnSp>
          <p:nvCxnSpPr>
            <p:cNvPr id="506" name="Google Shape;506;p86"/>
            <p:cNvCxnSpPr/>
            <p:nvPr/>
          </p:nvCxnSpPr>
          <p:spPr>
            <a:xfrm>
              <a:off x="5419750" y="869075"/>
              <a:ext cx="9000" cy="3025500"/>
            </a:xfrm>
            <a:prstGeom prst="straightConnector1">
              <a:avLst/>
            </a:prstGeom>
            <a:noFill/>
            <a:ln w="9525" cap="flat" cmpd="sng">
              <a:solidFill>
                <a:schemeClr val="dk2"/>
              </a:solidFill>
              <a:prstDash val="dot"/>
              <a:round/>
              <a:headEnd type="none" w="med" len="med"/>
              <a:tailEnd type="none" w="med" len="med"/>
            </a:ln>
          </p:spPr>
        </p:cxnSp>
        <p:cxnSp>
          <p:nvCxnSpPr>
            <p:cNvPr id="507" name="Google Shape;507;p86"/>
            <p:cNvCxnSpPr/>
            <p:nvPr/>
          </p:nvCxnSpPr>
          <p:spPr>
            <a:xfrm>
              <a:off x="5964413" y="829300"/>
              <a:ext cx="9000" cy="3025500"/>
            </a:xfrm>
            <a:prstGeom prst="straightConnector1">
              <a:avLst/>
            </a:prstGeom>
            <a:noFill/>
            <a:ln w="9525" cap="flat" cmpd="sng">
              <a:solidFill>
                <a:schemeClr val="dk2"/>
              </a:solidFill>
              <a:prstDash val="dot"/>
              <a:round/>
              <a:headEnd type="none" w="med" len="med"/>
              <a:tailEnd type="none" w="med" len="med"/>
            </a:ln>
          </p:spPr>
        </p:cxnSp>
        <p:cxnSp>
          <p:nvCxnSpPr>
            <p:cNvPr id="508" name="Google Shape;508;p86"/>
            <p:cNvCxnSpPr/>
            <p:nvPr/>
          </p:nvCxnSpPr>
          <p:spPr>
            <a:xfrm>
              <a:off x="6510813" y="820325"/>
              <a:ext cx="9000" cy="3025500"/>
            </a:xfrm>
            <a:prstGeom prst="straightConnector1">
              <a:avLst/>
            </a:prstGeom>
            <a:noFill/>
            <a:ln w="9525" cap="flat" cmpd="sng">
              <a:solidFill>
                <a:schemeClr val="dk2"/>
              </a:solidFill>
              <a:prstDash val="dot"/>
              <a:round/>
              <a:headEnd type="none" w="med" len="med"/>
              <a:tailEnd type="none" w="med" len="med"/>
            </a:ln>
          </p:spPr>
        </p:cxnSp>
        <p:cxnSp>
          <p:nvCxnSpPr>
            <p:cNvPr id="509" name="Google Shape;509;p86"/>
            <p:cNvCxnSpPr/>
            <p:nvPr/>
          </p:nvCxnSpPr>
          <p:spPr>
            <a:xfrm>
              <a:off x="7073838" y="829300"/>
              <a:ext cx="9000" cy="3025500"/>
            </a:xfrm>
            <a:prstGeom prst="straightConnector1">
              <a:avLst/>
            </a:prstGeom>
            <a:noFill/>
            <a:ln w="9525" cap="flat" cmpd="sng">
              <a:solidFill>
                <a:schemeClr val="dk2"/>
              </a:solidFill>
              <a:prstDash val="dot"/>
              <a:round/>
              <a:headEnd type="none" w="med" len="med"/>
              <a:tailEnd type="none" w="med" len="med"/>
            </a:ln>
          </p:spPr>
        </p:cxnSp>
        <p:cxnSp>
          <p:nvCxnSpPr>
            <p:cNvPr id="510" name="Google Shape;510;p86"/>
            <p:cNvCxnSpPr/>
            <p:nvPr/>
          </p:nvCxnSpPr>
          <p:spPr>
            <a:xfrm>
              <a:off x="7637175" y="734225"/>
              <a:ext cx="9000" cy="3025500"/>
            </a:xfrm>
            <a:prstGeom prst="straightConnector1">
              <a:avLst/>
            </a:prstGeom>
            <a:noFill/>
            <a:ln w="9525" cap="flat" cmpd="sng">
              <a:solidFill>
                <a:schemeClr val="dk2"/>
              </a:solidFill>
              <a:prstDash val="dot"/>
              <a:round/>
              <a:headEnd type="none" w="med" len="med"/>
              <a:tailEnd type="none" w="med" len="med"/>
            </a:ln>
          </p:spPr>
        </p:cxnSp>
        <p:sp>
          <p:nvSpPr>
            <p:cNvPr id="511" name="Google Shape;511;p86"/>
            <p:cNvSpPr txBox="1"/>
            <p:nvPr/>
          </p:nvSpPr>
          <p:spPr>
            <a:xfrm>
              <a:off x="6299845" y="4029500"/>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Y5</a:t>
              </a:r>
              <a:endParaRPr sz="1200">
                <a:solidFill>
                  <a:srgbClr val="434343"/>
                </a:solidFill>
                <a:latin typeface="Helvetica Neue Light"/>
                <a:ea typeface="Helvetica Neue Light"/>
                <a:cs typeface="Helvetica Neue Light"/>
                <a:sym typeface="Helvetica Neue Light"/>
              </a:endParaRPr>
            </a:p>
          </p:txBody>
        </p:sp>
        <p:sp>
          <p:nvSpPr>
            <p:cNvPr id="512" name="Google Shape;512;p86"/>
            <p:cNvSpPr txBox="1"/>
            <p:nvPr/>
          </p:nvSpPr>
          <p:spPr>
            <a:xfrm>
              <a:off x="6844520" y="4029500"/>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Light"/>
                  <a:ea typeface="Helvetica Neue Light"/>
                  <a:cs typeface="Helvetica Neue Light"/>
                  <a:sym typeface="Helvetica Neue Light"/>
                </a:rPr>
                <a:t>Y6</a:t>
              </a:r>
              <a:endParaRPr sz="1200">
                <a:solidFill>
                  <a:srgbClr val="434343"/>
                </a:solidFill>
                <a:latin typeface="Helvetica Neue Light"/>
                <a:ea typeface="Helvetica Neue Light"/>
                <a:cs typeface="Helvetica Neue Light"/>
                <a:sym typeface="Helvetica Neue Light"/>
              </a:endParaRPr>
            </a:p>
          </p:txBody>
        </p:sp>
        <p:sp>
          <p:nvSpPr>
            <p:cNvPr id="513" name="Google Shape;513;p86"/>
            <p:cNvSpPr txBox="1"/>
            <p:nvPr/>
          </p:nvSpPr>
          <p:spPr>
            <a:xfrm>
              <a:off x="7432425" y="4029500"/>
              <a:ext cx="42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Helvetica Neue Light"/>
                  <a:ea typeface="Helvetica Neue Light"/>
                  <a:cs typeface="Helvetica Neue Light"/>
                  <a:sym typeface="Helvetica Neue Light"/>
                </a:rPr>
                <a:t>Y7</a:t>
              </a:r>
              <a:endParaRPr sz="1200" dirty="0">
                <a:solidFill>
                  <a:srgbClr val="434343"/>
                </a:solidFill>
                <a:latin typeface="Helvetica Neue Light"/>
                <a:ea typeface="Helvetica Neue Light"/>
                <a:cs typeface="Helvetica Neue Light"/>
                <a:sym typeface="Helvetica Neue Light"/>
              </a:endParaRPr>
            </a:p>
          </p:txBody>
        </p:sp>
        <p:pic>
          <p:nvPicPr>
            <p:cNvPr id="514" name="Google Shape;514;p86"/>
            <p:cNvPicPr preferRelativeResize="0"/>
            <p:nvPr/>
          </p:nvPicPr>
          <p:blipFill>
            <a:blip r:embed="rId3">
              <a:alphaModFix/>
            </a:blip>
            <a:stretch>
              <a:fillRect/>
            </a:stretch>
          </p:blipFill>
          <p:spPr>
            <a:xfrm>
              <a:off x="7104550" y="2413361"/>
              <a:ext cx="494724" cy="494725"/>
            </a:xfrm>
            <a:prstGeom prst="rect">
              <a:avLst/>
            </a:prstGeom>
            <a:noFill/>
            <a:ln>
              <a:noFill/>
            </a:ln>
          </p:spPr>
        </p:pic>
        <p:pic>
          <p:nvPicPr>
            <p:cNvPr id="515" name="Google Shape;515;p86"/>
            <p:cNvPicPr preferRelativeResize="0"/>
            <p:nvPr/>
          </p:nvPicPr>
          <p:blipFill rotWithShape="1">
            <a:blip r:embed="rId4">
              <a:alphaModFix/>
            </a:blip>
            <a:srcRect l="27543" r="25574"/>
            <a:stretch/>
          </p:blipFill>
          <p:spPr>
            <a:xfrm>
              <a:off x="538488" y="494701"/>
              <a:ext cx="1947514" cy="4154075"/>
            </a:xfrm>
            <a:prstGeom prst="rect">
              <a:avLst/>
            </a:prstGeom>
            <a:noFill/>
            <a:ln>
              <a:noFill/>
            </a:ln>
          </p:spPr>
        </p:pic>
        <p:sp>
          <p:nvSpPr>
            <p:cNvPr id="25" name="Google Shape;454;p81"/>
            <p:cNvSpPr txBox="1"/>
            <p:nvPr/>
          </p:nvSpPr>
          <p:spPr>
            <a:xfrm>
              <a:off x="2680787" y="808150"/>
              <a:ext cx="1064694" cy="2906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Fixed Costs* ($)</a:t>
              </a:r>
              <a:endParaRPr sz="1200" dirty="0">
                <a:solidFill>
                  <a:srgbClr val="434343"/>
                </a:solidFill>
                <a:latin typeface="Helvetica Neue Light"/>
                <a:ea typeface="Helvetica Neue Light"/>
                <a:cs typeface="Helvetica Neue Light"/>
                <a:sym typeface="Helvetica Neue Light"/>
              </a:endParaRPr>
            </a:p>
          </p:txBody>
        </p:sp>
        <p:sp>
          <p:nvSpPr>
            <p:cNvPr id="26" name="Google Shape;454;p81"/>
            <p:cNvSpPr txBox="1"/>
            <p:nvPr/>
          </p:nvSpPr>
          <p:spPr>
            <a:xfrm>
              <a:off x="5637995" y="4450060"/>
              <a:ext cx="755242" cy="2620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434343"/>
                  </a:solidFill>
                  <a:latin typeface="Helvetica Neue Light"/>
                  <a:ea typeface="Helvetica Neue Light"/>
                  <a:cs typeface="Helvetica Neue Light"/>
                  <a:sym typeface="Helvetica Neue Light"/>
                </a:rPr>
                <a:t>Years</a:t>
              </a:r>
              <a:endParaRPr sz="1200" dirty="0">
                <a:solidFill>
                  <a:srgbClr val="434343"/>
                </a:solidFill>
                <a:latin typeface="Helvetica Neue Light"/>
                <a:ea typeface="Helvetica Neue Light"/>
                <a:cs typeface="Helvetica Neue Light"/>
                <a:sym typeface="Helvetica Neue Light"/>
              </a:endParaRPr>
            </a:p>
          </p:txBody>
        </p:sp>
      </p:grpSp>
      <p:sp>
        <p:nvSpPr>
          <p:cNvPr id="28" name="Title 5"/>
          <p:cNvSpPr txBox="1">
            <a:spLocks/>
          </p:cNvSpPr>
          <p:nvPr/>
        </p:nvSpPr>
        <p:spPr>
          <a:xfrm>
            <a:off x="327741" y="354051"/>
            <a:ext cx="8320800" cy="276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800" dirty="0" smtClean="0">
                <a:solidFill>
                  <a:schemeClr val="tx1"/>
                </a:solidFill>
              </a:rPr>
              <a:t>Implied breakeven is now mid Year 6</a:t>
            </a:r>
            <a:endParaRPr lang="en-ZA" sz="2800" dirty="0">
              <a:solidFill>
                <a:schemeClr val="tx1"/>
              </a:solidFill>
            </a:endParaRPr>
          </a:p>
        </p:txBody>
      </p:sp>
      <p:sp>
        <p:nvSpPr>
          <p:cNvPr id="29" name="Rectangle 28"/>
          <p:cNvSpPr/>
          <p:nvPr/>
        </p:nvSpPr>
        <p:spPr>
          <a:xfrm>
            <a:off x="56562" y="4924900"/>
            <a:ext cx="6269882" cy="270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smtClean="0">
                <a:solidFill>
                  <a:schemeClr val="tx1"/>
                </a:solidFill>
              </a:rPr>
              <a:t>*Costs that aren’t attributable to the production or sales of the unit, including some variable costs</a:t>
            </a:r>
            <a:endParaRPr lang="en-ZA" sz="1050" dirty="0">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7"/>
          <p:cNvSpPr txBox="1"/>
          <p:nvPr/>
        </p:nvSpPr>
        <p:spPr>
          <a:xfrm>
            <a:off x="1062850" y="1259757"/>
            <a:ext cx="7340400" cy="2454300"/>
          </a:xfrm>
          <a:prstGeom prst="rect">
            <a:avLst/>
          </a:prstGeom>
          <a:noFill/>
          <a:ln>
            <a:noFill/>
          </a:ln>
        </p:spPr>
        <p:txBody>
          <a:bodyPr spcFirstLastPara="1" wrap="square" lIns="17150" tIns="17150" rIns="17150" bIns="17150" anchor="ctr" anchorCtr="0">
            <a:noAutofit/>
          </a:bodyPr>
          <a:lstStyle/>
          <a:p>
            <a:pPr marL="0" lvl="0" indent="0" algn="l" rtl="0">
              <a:spcBef>
                <a:spcPts val="0"/>
              </a:spcBef>
              <a:spcAft>
                <a:spcPts val="0"/>
              </a:spcAft>
              <a:buSzPts val="1100"/>
              <a:buNone/>
            </a:pPr>
            <a:r>
              <a:rPr lang="en" sz="2800" dirty="0">
                <a:solidFill>
                  <a:srgbClr val="ED4746"/>
                </a:solidFill>
                <a:latin typeface="Helvetica Neue Light"/>
                <a:ea typeface="Helvetica Neue Light"/>
                <a:cs typeface="Helvetica Neue Light"/>
                <a:sym typeface="Helvetica Neue Light"/>
              </a:rPr>
              <a:t>Variable Costs </a:t>
            </a:r>
            <a:endParaRPr sz="2800" dirty="0">
              <a:solidFill>
                <a:srgbClr val="ED4746"/>
              </a:solidFill>
              <a:latin typeface="Helvetica Neue Light"/>
              <a:ea typeface="Helvetica Neue Light"/>
              <a:cs typeface="Helvetica Neue Light"/>
              <a:sym typeface="Helvetica Neue Light"/>
            </a:endParaRPr>
          </a:p>
          <a:p>
            <a:pPr marL="0" lvl="0" indent="0" algn="l" rtl="0">
              <a:spcBef>
                <a:spcPts val="0"/>
              </a:spcBef>
              <a:spcAft>
                <a:spcPts val="0"/>
              </a:spcAft>
              <a:buSzPts val="1100"/>
              <a:buNone/>
            </a:pPr>
            <a:r>
              <a:rPr lang="en" sz="2800" dirty="0" smtClean="0">
                <a:solidFill>
                  <a:srgbClr val="434343"/>
                </a:solidFill>
                <a:latin typeface="Helvetica Neue Light"/>
                <a:ea typeface="Helvetica Neue Light"/>
                <a:cs typeface="Helvetica Neue Light"/>
                <a:sym typeface="Helvetica Neue Light"/>
              </a:rPr>
              <a:t>“Small” variations can make a </a:t>
            </a:r>
            <a:r>
              <a:rPr lang="en" sz="2800" b="1" dirty="0" smtClean="0">
                <a:solidFill>
                  <a:srgbClr val="ED4746"/>
                </a:solidFill>
                <a:latin typeface="Helvetica Neue Light"/>
                <a:ea typeface="Helvetica Neue Light"/>
                <a:cs typeface="Helvetica Neue Light"/>
                <a:sym typeface="Helvetica Neue Light"/>
              </a:rPr>
              <a:t>huge</a:t>
            </a:r>
            <a:r>
              <a:rPr lang="en" sz="2800" dirty="0" smtClean="0">
                <a:solidFill>
                  <a:srgbClr val="434343"/>
                </a:solidFill>
                <a:latin typeface="Helvetica Neue Light"/>
                <a:ea typeface="Helvetica Neue Light"/>
                <a:cs typeface="Helvetica Neue Light"/>
                <a:sym typeface="Helvetica Neue Light"/>
              </a:rPr>
              <a:t> difference</a:t>
            </a:r>
            <a:endParaRPr sz="2800" dirty="0">
              <a:solidFill>
                <a:srgbClr val="EF4747"/>
              </a:solidFill>
              <a:latin typeface="Helvetica Neue Light"/>
              <a:ea typeface="Helvetica Neue Light"/>
              <a:cs typeface="Helvetica Neue Light"/>
              <a:sym typeface="Helvetica Neue Light"/>
            </a:endParaRPr>
          </a:p>
        </p:txBody>
      </p:sp>
      <p:cxnSp>
        <p:nvCxnSpPr>
          <p:cNvPr id="521" name="Google Shape;521;p87"/>
          <p:cNvCxnSpPr/>
          <p:nvPr/>
        </p:nvCxnSpPr>
        <p:spPr>
          <a:xfrm flipH="1">
            <a:off x="759603" y="1938618"/>
            <a:ext cx="3900" cy="10800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77"/>
          <p:cNvGrpSpPr/>
          <p:nvPr/>
        </p:nvGrpSpPr>
        <p:grpSpPr>
          <a:xfrm>
            <a:off x="1078765" y="727723"/>
            <a:ext cx="6628250" cy="2745375"/>
            <a:chOff x="1319425" y="1085050"/>
            <a:chExt cx="6628250" cy="2745375"/>
          </a:xfrm>
        </p:grpSpPr>
        <p:sp>
          <p:nvSpPr>
            <p:cNvPr id="405" name="Google Shape;405;p77"/>
            <p:cNvSpPr txBox="1"/>
            <p:nvPr/>
          </p:nvSpPr>
          <p:spPr>
            <a:xfrm>
              <a:off x="1749425" y="1085050"/>
              <a:ext cx="5259300" cy="6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Unit</a:t>
              </a:r>
              <a:endParaRPr sz="2800">
                <a:latin typeface="Helvetica Neue Light"/>
                <a:ea typeface="Helvetica Neue Light"/>
                <a:cs typeface="Helvetica Neue Light"/>
                <a:sym typeface="Helvetica Neue Light"/>
              </a:endParaRPr>
            </a:p>
          </p:txBody>
        </p:sp>
        <p:cxnSp>
          <p:nvCxnSpPr>
            <p:cNvPr id="406" name="Google Shape;406;p77"/>
            <p:cNvCxnSpPr>
              <a:stCxn id="405" idx="2"/>
              <a:endCxn id="407" idx="0"/>
            </p:cNvCxnSpPr>
            <p:nvPr/>
          </p:nvCxnSpPr>
          <p:spPr>
            <a:xfrm flipH="1">
              <a:off x="2305775" y="1746550"/>
              <a:ext cx="2073300" cy="1174200"/>
            </a:xfrm>
            <a:prstGeom prst="straightConnector1">
              <a:avLst/>
            </a:prstGeom>
            <a:noFill/>
            <a:ln w="28575" cap="flat" cmpd="sng">
              <a:solidFill>
                <a:srgbClr val="EF4747"/>
              </a:solidFill>
              <a:prstDash val="solid"/>
              <a:round/>
              <a:headEnd type="none" w="med" len="med"/>
              <a:tailEnd type="triangle" w="med" len="med"/>
            </a:ln>
          </p:spPr>
        </p:cxnSp>
        <p:cxnSp>
          <p:nvCxnSpPr>
            <p:cNvPr id="408" name="Google Shape;408;p77"/>
            <p:cNvCxnSpPr>
              <a:stCxn id="405" idx="2"/>
              <a:endCxn id="409" idx="0"/>
            </p:cNvCxnSpPr>
            <p:nvPr/>
          </p:nvCxnSpPr>
          <p:spPr>
            <a:xfrm>
              <a:off x="4379075" y="1746550"/>
              <a:ext cx="2237100" cy="1174200"/>
            </a:xfrm>
            <a:prstGeom prst="straightConnector1">
              <a:avLst/>
            </a:prstGeom>
            <a:noFill/>
            <a:ln w="28575" cap="flat" cmpd="sng">
              <a:solidFill>
                <a:srgbClr val="EF4747"/>
              </a:solidFill>
              <a:prstDash val="solid"/>
              <a:round/>
              <a:headEnd type="none" w="med" len="med"/>
              <a:tailEnd type="triangle" w="med" len="med"/>
            </a:ln>
          </p:spPr>
        </p:cxnSp>
        <p:sp>
          <p:nvSpPr>
            <p:cNvPr id="407" name="Google Shape;407;p77"/>
            <p:cNvSpPr txBox="1"/>
            <p:nvPr/>
          </p:nvSpPr>
          <p:spPr>
            <a:xfrm>
              <a:off x="1319425" y="2920825"/>
              <a:ext cx="1972800" cy="9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bg1">
                      <a:lumMod val="75000"/>
                    </a:schemeClr>
                  </a:solidFill>
                  <a:latin typeface="Helvetica Neue Light"/>
                  <a:ea typeface="Helvetica Neue Light"/>
                  <a:cs typeface="Helvetica Neue Light"/>
                  <a:sym typeface="Helvetica Neue Light"/>
                </a:rPr>
                <a:t>Product</a:t>
              </a:r>
              <a:endParaRPr dirty="0">
                <a:solidFill>
                  <a:schemeClr val="bg1">
                    <a:lumMod val="75000"/>
                  </a:schemeClr>
                </a:solidFill>
                <a:latin typeface="Helvetica Neue Light"/>
                <a:ea typeface="Helvetica Neue Light"/>
                <a:cs typeface="Helvetica Neue Light"/>
                <a:sym typeface="Helvetica Neue Light"/>
              </a:endParaRPr>
            </a:p>
          </p:txBody>
        </p:sp>
        <p:sp>
          <p:nvSpPr>
            <p:cNvPr id="409" name="Google Shape;409;p77"/>
            <p:cNvSpPr txBox="1"/>
            <p:nvPr/>
          </p:nvSpPr>
          <p:spPr>
            <a:xfrm>
              <a:off x="5284875" y="2920825"/>
              <a:ext cx="2662800" cy="9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tx1"/>
                  </a:solidFill>
                  <a:latin typeface="Helvetica Neue Light"/>
                  <a:ea typeface="Helvetica Neue Light"/>
                  <a:cs typeface="Helvetica Neue Light"/>
                  <a:sym typeface="Helvetica Neue Light"/>
                </a:rPr>
                <a:t>Customer</a:t>
              </a:r>
              <a:endParaRPr dirty="0">
                <a:solidFill>
                  <a:schemeClr val="tx1"/>
                </a:solidFill>
                <a:latin typeface="Helvetica Neue Light"/>
                <a:ea typeface="Helvetica Neue Light"/>
                <a:cs typeface="Helvetica Neue Light"/>
                <a:sym typeface="Helvetica Neue Light"/>
              </a:endParaRPr>
            </a:p>
          </p:txBody>
        </p:sp>
      </p:grpSp>
      <p:pic>
        <p:nvPicPr>
          <p:cNvPr id="4" name="Picture 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556951" y="3229534"/>
            <a:ext cx="1016327" cy="1016327"/>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942501" y="3150578"/>
            <a:ext cx="866028" cy="1015200"/>
          </a:xfrm>
          <a:prstGeom prst="rect">
            <a:avLst/>
          </a:prstGeom>
        </p:spPr>
      </p:pic>
    </p:spTree>
    <p:extLst>
      <p:ext uri="{BB962C8B-B14F-4D97-AF65-F5344CB8AC3E}">
        <p14:creationId xmlns:p14="http://schemas.microsoft.com/office/powerpoint/2010/main" val="12649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9" name="Google Shape;539;p89"/>
          <p:cNvSpPr txBox="1"/>
          <p:nvPr/>
        </p:nvSpPr>
        <p:spPr>
          <a:xfrm>
            <a:off x="675089" y="2360999"/>
            <a:ext cx="2656200" cy="82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chemeClr val="tx1"/>
                </a:solidFill>
                <a:latin typeface="Helvetica Neue"/>
                <a:ea typeface="Helvetica Neue"/>
                <a:cs typeface="Helvetica Neue"/>
                <a:sym typeface="Helvetica Neue"/>
              </a:rPr>
              <a:t>L</a:t>
            </a:r>
            <a:r>
              <a:rPr lang="en" sz="2800" dirty="0">
                <a:solidFill>
                  <a:schemeClr val="tx1"/>
                </a:solidFill>
                <a:latin typeface="Helvetica Neue Light"/>
                <a:ea typeface="Helvetica Neue Light"/>
                <a:cs typeface="Helvetica Neue Light"/>
                <a:sym typeface="Helvetica Neue Light"/>
              </a:rPr>
              <a:t>ife</a:t>
            </a:r>
            <a:r>
              <a:rPr lang="en" sz="2800" b="1" dirty="0">
                <a:solidFill>
                  <a:schemeClr val="tx1"/>
                </a:solidFill>
                <a:latin typeface="Helvetica Neue"/>
                <a:ea typeface="Helvetica Neue"/>
                <a:cs typeface="Helvetica Neue"/>
                <a:sym typeface="Helvetica Neue"/>
              </a:rPr>
              <a:t>T</a:t>
            </a:r>
            <a:r>
              <a:rPr lang="en" sz="2800" dirty="0">
                <a:solidFill>
                  <a:schemeClr val="tx1"/>
                </a:solidFill>
                <a:latin typeface="Helvetica Neue Light"/>
                <a:ea typeface="Helvetica Neue Light"/>
                <a:cs typeface="Helvetica Neue Light"/>
                <a:sym typeface="Helvetica Neue Light"/>
              </a:rPr>
              <a:t>ime </a:t>
            </a:r>
            <a:r>
              <a:rPr lang="en" sz="2800" b="1" dirty="0" smtClean="0">
                <a:solidFill>
                  <a:schemeClr val="tx1"/>
                </a:solidFill>
                <a:latin typeface="Helvetica Neue"/>
                <a:ea typeface="Helvetica Neue"/>
                <a:cs typeface="Helvetica Neue"/>
                <a:sym typeface="Helvetica Neue"/>
              </a:rPr>
              <a:t>V</a:t>
            </a:r>
            <a:r>
              <a:rPr lang="en" sz="2800" dirty="0" smtClean="0">
                <a:solidFill>
                  <a:schemeClr val="tx1"/>
                </a:solidFill>
                <a:latin typeface="Helvetica Neue Light"/>
                <a:ea typeface="Helvetica Neue Light"/>
                <a:cs typeface="Helvetica Neue Light"/>
                <a:sym typeface="Helvetica Neue Light"/>
              </a:rPr>
              <a:t>alue</a:t>
            </a:r>
          </a:p>
          <a:p>
            <a:pPr lvl="0" algn="ctr"/>
            <a:r>
              <a:rPr lang="en" sz="2400" dirty="0" smtClean="0">
                <a:solidFill>
                  <a:schemeClr val="tx1"/>
                </a:solidFill>
                <a:latin typeface="Helvetica Neue Light"/>
                <a:ea typeface="Helvetica Neue Light"/>
                <a:cs typeface="Helvetica Neue Light"/>
                <a:sym typeface="Helvetica Neue Light"/>
              </a:rPr>
              <a:t>(</a:t>
            </a:r>
            <a:r>
              <a:rPr lang="en" sz="2400" dirty="0" smtClean="0">
                <a:solidFill>
                  <a:schemeClr val="tx1"/>
                </a:solidFill>
              </a:rPr>
              <a:t>LTV)</a:t>
            </a:r>
            <a:endParaRPr sz="2400" dirty="0">
              <a:solidFill>
                <a:schemeClr val="tx1"/>
              </a:solidFill>
              <a:latin typeface="Helvetica Neue Light"/>
              <a:ea typeface="Helvetica Neue Light"/>
              <a:cs typeface="Helvetica Neue Light"/>
              <a:sym typeface="Helvetica Neue Light"/>
            </a:endParaRPr>
          </a:p>
        </p:txBody>
      </p:sp>
      <p:cxnSp>
        <p:nvCxnSpPr>
          <p:cNvPr id="540" name="Google Shape;540;p89"/>
          <p:cNvCxnSpPr/>
          <p:nvPr/>
        </p:nvCxnSpPr>
        <p:spPr>
          <a:xfrm flipV="1">
            <a:off x="2115455" y="3486077"/>
            <a:ext cx="4989432" cy="32527"/>
          </a:xfrm>
          <a:prstGeom prst="straightConnector1">
            <a:avLst/>
          </a:prstGeom>
          <a:noFill/>
          <a:ln w="28575" cap="flat" cmpd="sng">
            <a:solidFill>
              <a:srgbClr val="EF4747"/>
            </a:solidFill>
            <a:prstDash val="solid"/>
            <a:round/>
            <a:headEnd type="none" w="med" len="med"/>
            <a:tailEnd type="none" w="med" len="med"/>
          </a:ln>
        </p:spPr>
      </p:cxnSp>
      <p:sp>
        <p:nvSpPr>
          <p:cNvPr id="541" name="Google Shape;541;p89"/>
          <p:cNvSpPr/>
          <p:nvPr/>
        </p:nvSpPr>
        <p:spPr>
          <a:xfrm>
            <a:off x="4177838" y="3486077"/>
            <a:ext cx="752400" cy="909600"/>
          </a:xfrm>
          <a:prstGeom prst="triangle">
            <a:avLst>
              <a:gd name="adj" fmla="val 50000"/>
            </a:avLst>
          </a:prstGeom>
          <a:solidFill>
            <a:srgbClr val="E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9"/>
          <p:cNvSpPr/>
          <p:nvPr/>
        </p:nvSpPr>
        <p:spPr>
          <a:xfrm rot="-7955512">
            <a:off x="1661760" y="2857072"/>
            <a:ext cx="752248" cy="827419"/>
          </a:xfrm>
          <a:prstGeom prst="diagStripe">
            <a:avLst>
              <a:gd name="adj" fmla="val 50000"/>
            </a:avLst>
          </a:prstGeom>
          <a:solidFill>
            <a:srgbClr val="E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p:cNvGrpSpPr/>
          <p:nvPr/>
        </p:nvGrpSpPr>
        <p:grpSpPr>
          <a:xfrm>
            <a:off x="4246925" y="2276712"/>
            <a:ext cx="5611600" cy="1477500"/>
            <a:chOff x="3915613" y="1844912"/>
            <a:chExt cx="5611600" cy="1477500"/>
          </a:xfrm>
        </p:grpSpPr>
        <p:sp>
          <p:nvSpPr>
            <p:cNvPr id="538" name="Google Shape;538;p89"/>
            <p:cNvSpPr txBox="1"/>
            <p:nvPr/>
          </p:nvSpPr>
          <p:spPr>
            <a:xfrm>
              <a:off x="3915613" y="1844912"/>
              <a:ext cx="5611600" cy="14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solidFill>
                    <a:schemeClr val="tx1"/>
                  </a:solidFill>
                  <a:latin typeface="Helvetica Neue"/>
                  <a:ea typeface="Helvetica Neue Light"/>
                  <a:cs typeface="Helvetica Neue"/>
                  <a:sym typeface="Helvetica Neue"/>
                </a:rPr>
                <a:t>C</a:t>
              </a:r>
              <a:r>
                <a:rPr lang="en" sz="2800" dirty="0">
                  <a:solidFill>
                    <a:schemeClr val="tx1"/>
                  </a:solidFill>
                  <a:latin typeface="Helvetica Neue Light"/>
                  <a:ea typeface="Helvetica Neue Light"/>
                  <a:cs typeface="Helvetica Neue Light"/>
                  <a:sym typeface="Helvetica Neue"/>
                </a:rPr>
                <a:t>ost</a:t>
              </a:r>
              <a:r>
                <a:rPr lang="en" sz="2800" b="1" dirty="0" smtClean="0">
                  <a:solidFill>
                    <a:schemeClr val="tx1"/>
                  </a:solidFill>
                  <a:latin typeface="Helvetica Neue"/>
                  <a:ea typeface="Helvetica Neue Light"/>
                  <a:cs typeface="Helvetica Neue"/>
                  <a:sym typeface="Helvetica Neue"/>
                </a:rPr>
                <a:t> of G</a:t>
              </a:r>
              <a:r>
                <a:rPr lang="en" sz="2800" dirty="0">
                  <a:solidFill>
                    <a:schemeClr val="tx1"/>
                  </a:solidFill>
                  <a:latin typeface="Helvetica Neue Light"/>
                  <a:ea typeface="Helvetica Neue Light"/>
                  <a:cs typeface="Helvetica Neue Light"/>
                  <a:sym typeface="Helvetica Neue"/>
                </a:rPr>
                <a:t>enerating</a:t>
              </a:r>
              <a:r>
                <a:rPr lang="en" sz="2800" b="1" dirty="0" smtClean="0">
                  <a:solidFill>
                    <a:schemeClr val="tx1"/>
                  </a:solidFill>
                  <a:latin typeface="Helvetica Neue"/>
                  <a:ea typeface="Helvetica Neue Light"/>
                  <a:cs typeface="Helvetica Neue"/>
                  <a:sym typeface="Helvetica Neue"/>
                </a:rPr>
                <a:t> </a:t>
              </a:r>
            </a:p>
            <a:p>
              <a:pPr marL="0" lvl="0" indent="0" algn="ctr" rtl="0">
                <a:spcBef>
                  <a:spcPts val="0"/>
                </a:spcBef>
                <a:spcAft>
                  <a:spcPts val="0"/>
                </a:spcAft>
                <a:buNone/>
              </a:pPr>
              <a:r>
                <a:rPr lang="en" sz="2800" b="1" dirty="0" smtClean="0">
                  <a:solidFill>
                    <a:schemeClr val="tx1"/>
                  </a:solidFill>
                  <a:latin typeface="Helvetica Neue"/>
                  <a:ea typeface="Helvetica Neue Light"/>
                  <a:cs typeface="Helvetica Neue"/>
                  <a:sym typeface="Helvetica Neue"/>
                </a:rPr>
                <a:t>R</a:t>
              </a:r>
              <a:r>
                <a:rPr lang="en" sz="2800" dirty="0" smtClean="0">
                  <a:solidFill>
                    <a:schemeClr val="tx1"/>
                  </a:solidFill>
                  <a:latin typeface="Helvetica Neue Light"/>
                  <a:ea typeface="Helvetica Neue Light"/>
                  <a:cs typeface="Helvetica Neue Light"/>
                  <a:sym typeface="Helvetica Neue"/>
                </a:rPr>
                <a:t>evenue</a:t>
              </a:r>
              <a:endParaRPr lang="en" sz="2800" dirty="0">
                <a:solidFill>
                  <a:schemeClr val="tx1"/>
                </a:solidFill>
                <a:latin typeface="Helvetica Neue Light"/>
                <a:ea typeface="Helvetica Neue Light"/>
                <a:cs typeface="Helvetica Neue Light"/>
                <a:sym typeface="Helvetica Neue Light"/>
              </a:endParaRPr>
            </a:p>
          </p:txBody>
        </p:sp>
        <p:sp>
          <p:nvSpPr>
            <p:cNvPr id="543" name="Google Shape;543;p89"/>
            <p:cNvSpPr/>
            <p:nvPr/>
          </p:nvSpPr>
          <p:spPr>
            <a:xfrm rot="-7902111">
              <a:off x="6230961" y="2389010"/>
              <a:ext cx="752193" cy="827432"/>
            </a:xfrm>
            <a:prstGeom prst="diagStripe">
              <a:avLst>
                <a:gd name="adj" fmla="val 50000"/>
              </a:avLst>
            </a:prstGeom>
            <a:solidFill>
              <a:srgbClr val="E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ular Callout 1"/>
          <p:cNvSpPr/>
          <p:nvPr/>
        </p:nvSpPr>
        <p:spPr>
          <a:xfrm>
            <a:off x="4936443" y="892991"/>
            <a:ext cx="2488696" cy="1074656"/>
          </a:xfrm>
          <a:prstGeom prst="wedgeRectCallout">
            <a:avLst>
              <a:gd name="adj1" fmla="val 39773"/>
              <a:gd name="adj2" fmla="val 83553"/>
            </a:avLst>
          </a:prstGeom>
          <a:noFill/>
          <a:ln w="6350">
            <a:solidFill>
              <a:srgbClr val="ED4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Typically these are </a:t>
            </a:r>
            <a:r>
              <a:rPr lang="en-GB" sz="1600" b="1" dirty="0" smtClean="0">
                <a:solidFill>
                  <a:srgbClr val="ED4746"/>
                </a:solidFill>
              </a:rPr>
              <a:t>variable costs</a:t>
            </a:r>
            <a:r>
              <a:rPr lang="en-GB" sz="1600" dirty="0" smtClean="0">
                <a:solidFill>
                  <a:srgbClr val="ED4746"/>
                </a:solidFill>
              </a:rPr>
              <a:t> </a:t>
            </a:r>
            <a:r>
              <a:rPr lang="en-GB" dirty="0" smtClean="0">
                <a:solidFill>
                  <a:schemeClr val="tx1"/>
                </a:solidFill>
              </a:rPr>
              <a:t>that increase proportionally as your customers grow</a:t>
            </a:r>
            <a:endParaRPr lang="en-ZA" dirty="0">
              <a:solidFill>
                <a:schemeClr val="tx1"/>
              </a:solidFill>
            </a:endParaRPr>
          </a:p>
        </p:txBody>
      </p:sp>
      <p:sp>
        <p:nvSpPr>
          <p:cNvPr id="5" name="Rectangle 4"/>
          <p:cNvSpPr/>
          <p:nvPr/>
        </p:nvSpPr>
        <p:spPr>
          <a:xfrm>
            <a:off x="4089083" y="2800208"/>
            <a:ext cx="929909" cy="71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smtClean="0">
                <a:solidFill>
                  <a:srgbClr val="FF0000"/>
                </a:solidFill>
              </a:rPr>
              <a:t>?</a:t>
            </a:r>
            <a:endParaRPr lang="en-ZA" sz="4000" dirty="0">
              <a:solidFill>
                <a:srgbClr val="FF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0"/>
          <p:cNvSpPr txBox="1"/>
          <p:nvPr/>
        </p:nvSpPr>
        <p:spPr>
          <a:xfrm>
            <a:off x="282975" y="1798375"/>
            <a:ext cx="8109300" cy="562200"/>
          </a:xfrm>
          <a:prstGeom prst="rect">
            <a:avLst/>
          </a:prstGeom>
          <a:noFill/>
          <a:ln>
            <a:noFill/>
          </a:ln>
        </p:spPr>
        <p:txBody>
          <a:bodyPr spcFirstLastPara="1" wrap="square" lIns="91425" tIns="91425" rIns="91425" bIns="91425" anchor="t" anchorCtr="0">
            <a:noAutofit/>
          </a:bodyPr>
          <a:lstStyle/>
          <a:p>
            <a:pPr marL="457200" lvl="0" indent="-228600" algn="ctr" rtl="0">
              <a:spcBef>
                <a:spcPts val="0"/>
              </a:spcBef>
              <a:spcAft>
                <a:spcPts val="0"/>
              </a:spcAft>
              <a:buClr>
                <a:srgbClr val="33475B"/>
              </a:buClr>
              <a:buSzPts val="1600"/>
              <a:buFont typeface="Helvetica Neue"/>
              <a:buNone/>
            </a:pPr>
            <a:r>
              <a:rPr lang="en" sz="1600" dirty="0">
                <a:solidFill>
                  <a:schemeClr val="tx1"/>
                </a:solidFill>
                <a:latin typeface="Helvetica Neue"/>
                <a:ea typeface="Helvetica Neue"/>
                <a:cs typeface="Helvetica Neue"/>
                <a:sym typeface="Helvetica Neue"/>
              </a:rPr>
              <a:t>Ad Spend + Sales Team Salaries + Creative Costs + </a:t>
            </a:r>
            <a:endParaRPr sz="1600" dirty="0">
              <a:solidFill>
                <a:schemeClr val="tx1"/>
              </a:solidFill>
              <a:latin typeface="Helvetica Neue"/>
              <a:ea typeface="Helvetica Neue"/>
              <a:cs typeface="Helvetica Neue"/>
              <a:sym typeface="Helvetica Neue"/>
            </a:endParaRPr>
          </a:p>
          <a:p>
            <a:pPr marL="457200" lvl="0" indent="-228600" algn="ctr" rtl="0">
              <a:spcBef>
                <a:spcPts val="0"/>
              </a:spcBef>
              <a:spcAft>
                <a:spcPts val="0"/>
              </a:spcAft>
              <a:buClr>
                <a:srgbClr val="33475B"/>
              </a:buClr>
              <a:buSzPts val="1600"/>
              <a:buFont typeface="Helvetica Neue"/>
              <a:buNone/>
            </a:pPr>
            <a:r>
              <a:rPr lang="en" sz="1600" dirty="0">
                <a:solidFill>
                  <a:schemeClr val="tx1"/>
                </a:solidFill>
                <a:latin typeface="Helvetica Neue"/>
                <a:ea typeface="Helvetica Neue"/>
                <a:cs typeface="Helvetica Neue"/>
                <a:sym typeface="Helvetica Neue"/>
              </a:rPr>
              <a:t>Technical Costs + Publishing Costs + Management </a:t>
            </a:r>
            <a:r>
              <a:rPr lang="en" sz="1600" dirty="0" smtClean="0">
                <a:solidFill>
                  <a:schemeClr val="tx1"/>
                </a:solidFill>
                <a:latin typeface="Helvetica Neue"/>
                <a:ea typeface="Helvetica Neue"/>
                <a:cs typeface="Helvetica Neue"/>
                <a:sym typeface="Helvetica Neue"/>
              </a:rPr>
              <a:t>Time +</a:t>
            </a:r>
          </a:p>
          <a:p>
            <a:pPr marL="457200" lvl="0" indent="-228600" algn="ctr" rtl="0">
              <a:spcBef>
                <a:spcPts val="0"/>
              </a:spcBef>
              <a:spcAft>
                <a:spcPts val="0"/>
              </a:spcAft>
              <a:buClr>
                <a:srgbClr val="33475B"/>
              </a:buClr>
              <a:buSzPts val="1600"/>
              <a:buFont typeface="Helvetica Neue"/>
              <a:buNone/>
            </a:pPr>
            <a:r>
              <a:rPr lang="en" sz="1600" dirty="0" smtClean="0">
                <a:solidFill>
                  <a:schemeClr val="tx1"/>
                </a:solidFill>
                <a:latin typeface="Helvetica Neue"/>
                <a:ea typeface="Helvetica Neue Light"/>
                <a:cs typeface="Helvetica Neue Light"/>
                <a:sym typeface="Helvetica Neue"/>
              </a:rPr>
              <a:t>Raw Materials</a:t>
            </a:r>
            <a:endParaRPr sz="1600" dirty="0">
              <a:solidFill>
                <a:schemeClr val="tx1"/>
              </a:solidFill>
              <a:latin typeface="Helvetica Neue Light"/>
              <a:ea typeface="Helvetica Neue Light"/>
              <a:cs typeface="Helvetica Neue Light"/>
              <a:sym typeface="Helvetica Neue Light"/>
            </a:endParaRPr>
          </a:p>
        </p:txBody>
      </p:sp>
      <p:sp>
        <p:nvSpPr>
          <p:cNvPr id="715" name="Google Shape;715;p100"/>
          <p:cNvSpPr txBox="1"/>
          <p:nvPr/>
        </p:nvSpPr>
        <p:spPr>
          <a:xfrm>
            <a:off x="2154900" y="2625625"/>
            <a:ext cx="483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Helvetica Neue Light"/>
                <a:ea typeface="Helvetica Neue Light"/>
                <a:cs typeface="Helvetica Neue Light"/>
                <a:sym typeface="Helvetica Neue Light"/>
              </a:rPr>
              <a:t>The number of customers acquired</a:t>
            </a:r>
            <a:endParaRPr sz="2200">
              <a:latin typeface="Helvetica Neue Light"/>
              <a:ea typeface="Helvetica Neue Light"/>
              <a:cs typeface="Helvetica Neue Light"/>
              <a:sym typeface="Helvetica Neue Light"/>
            </a:endParaRPr>
          </a:p>
        </p:txBody>
      </p:sp>
      <p:cxnSp>
        <p:nvCxnSpPr>
          <p:cNvPr id="716" name="Google Shape;716;p100"/>
          <p:cNvCxnSpPr/>
          <p:nvPr/>
        </p:nvCxnSpPr>
        <p:spPr>
          <a:xfrm>
            <a:off x="2608350" y="2625625"/>
            <a:ext cx="3853500" cy="0"/>
          </a:xfrm>
          <a:prstGeom prst="straightConnector1">
            <a:avLst/>
          </a:prstGeom>
          <a:noFill/>
          <a:ln w="28575" cap="flat" cmpd="sng">
            <a:solidFill>
              <a:srgbClr val="EF4747"/>
            </a:solidFill>
            <a:prstDash val="solid"/>
            <a:round/>
            <a:headEnd type="none" w="med" len="med"/>
            <a:tailEnd type="none" w="med" len="med"/>
          </a:ln>
        </p:spPr>
      </p:cxnSp>
      <p:sp>
        <p:nvSpPr>
          <p:cNvPr id="6" name="Google Shape;538;p89"/>
          <p:cNvSpPr txBox="1"/>
          <p:nvPr/>
        </p:nvSpPr>
        <p:spPr>
          <a:xfrm>
            <a:off x="30730" y="1202676"/>
            <a:ext cx="9008739" cy="4576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solidFill>
                  <a:schemeClr val="tx1"/>
                </a:solidFill>
                <a:latin typeface="Helvetica Neue"/>
                <a:ea typeface="Helvetica Neue Light"/>
                <a:cs typeface="Helvetica Neue"/>
                <a:sym typeface="Helvetica Neue"/>
              </a:rPr>
              <a:t>C</a:t>
            </a:r>
            <a:r>
              <a:rPr lang="en" sz="2800" dirty="0">
                <a:solidFill>
                  <a:schemeClr val="tx1"/>
                </a:solidFill>
                <a:latin typeface="Helvetica Neue Light"/>
                <a:ea typeface="Helvetica Neue Light"/>
                <a:cs typeface="Helvetica Neue Light"/>
                <a:sym typeface="Helvetica Neue"/>
              </a:rPr>
              <a:t>ost</a:t>
            </a:r>
            <a:r>
              <a:rPr lang="en" sz="2800" b="1" dirty="0" smtClean="0">
                <a:solidFill>
                  <a:schemeClr val="tx1"/>
                </a:solidFill>
                <a:latin typeface="Helvetica Neue"/>
                <a:ea typeface="Helvetica Neue Light"/>
                <a:cs typeface="Helvetica Neue"/>
                <a:sym typeface="Helvetica Neue"/>
              </a:rPr>
              <a:t> of G</a:t>
            </a:r>
            <a:r>
              <a:rPr lang="en" sz="2800" dirty="0" smtClean="0">
                <a:solidFill>
                  <a:schemeClr val="tx1"/>
                </a:solidFill>
                <a:latin typeface="Helvetica Neue Light"/>
                <a:ea typeface="Helvetica Neue Light"/>
                <a:cs typeface="Helvetica Neue Light"/>
                <a:sym typeface="Helvetica Neue"/>
              </a:rPr>
              <a:t>enerating </a:t>
            </a:r>
            <a:r>
              <a:rPr lang="en" sz="2800" b="1" dirty="0" smtClean="0">
                <a:solidFill>
                  <a:schemeClr val="tx1"/>
                </a:solidFill>
                <a:latin typeface="Helvetica Neue"/>
                <a:ea typeface="Helvetica Neue Light"/>
                <a:cs typeface="Helvetica Neue"/>
                <a:sym typeface="Helvetica Neue"/>
              </a:rPr>
              <a:t>R</a:t>
            </a:r>
            <a:r>
              <a:rPr lang="en" sz="2800" dirty="0" smtClean="0">
                <a:solidFill>
                  <a:schemeClr val="tx1"/>
                </a:solidFill>
                <a:latin typeface="Helvetica Neue Light"/>
                <a:ea typeface="Helvetica Neue Light"/>
                <a:cs typeface="Helvetica Neue Light"/>
                <a:sym typeface="Helvetica Neue"/>
              </a:rPr>
              <a:t>evenue</a:t>
            </a:r>
            <a:endParaRPr lang="en" sz="2800" dirty="0">
              <a:solidFill>
                <a:schemeClr val="tx1"/>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0945312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90"/>
          <p:cNvSpPr txBox="1"/>
          <p:nvPr/>
        </p:nvSpPr>
        <p:spPr>
          <a:xfrm>
            <a:off x="1376638" y="993363"/>
            <a:ext cx="64380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200">
              <a:latin typeface="Helvetica Neue Light"/>
              <a:ea typeface="Helvetica Neue Light"/>
              <a:cs typeface="Helvetica Neue Light"/>
              <a:sym typeface="Helvetica Neue Light"/>
            </a:endParaRPr>
          </a:p>
        </p:txBody>
      </p:sp>
      <p:sp>
        <p:nvSpPr>
          <p:cNvPr id="549" name="Google Shape;549;p90"/>
          <p:cNvSpPr txBox="1"/>
          <p:nvPr/>
        </p:nvSpPr>
        <p:spPr>
          <a:xfrm>
            <a:off x="1570738" y="489453"/>
            <a:ext cx="62439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solidFill>
                  <a:srgbClr val="EF4747"/>
                </a:solidFill>
                <a:latin typeface="Helvetica Neue"/>
                <a:ea typeface="Helvetica Neue"/>
                <a:cs typeface="Helvetica Neue"/>
                <a:sym typeface="Helvetica Neue"/>
              </a:rPr>
              <a:t>Life Time </a:t>
            </a:r>
            <a:r>
              <a:rPr lang="en" sz="2800" b="1" dirty="0">
                <a:solidFill>
                  <a:srgbClr val="EF4747"/>
                </a:solidFill>
                <a:latin typeface="Helvetica Neue"/>
                <a:ea typeface="Helvetica Neue"/>
                <a:cs typeface="Helvetica Neue"/>
                <a:sym typeface="Helvetica Neue"/>
              </a:rPr>
              <a:t>Value: Cash-on-Cash</a:t>
            </a:r>
            <a:endParaRPr sz="2800" dirty="0">
              <a:latin typeface="Helvetica Neue Light"/>
              <a:ea typeface="Helvetica Neue Light"/>
              <a:cs typeface="Helvetica Neue Light"/>
              <a:sym typeface="Helvetica Neue Light"/>
            </a:endParaRPr>
          </a:p>
        </p:txBody>
      </p:sp>
      <p:cxnSp>
        <p:nvCxnSpPr>
          <p:cNvPr id="551" name="Google Shape;551;p90"/>
          <p:cNvCxnSpPr/>
          <p:nvPr/>
        </p:nvCxnSpPr>
        <p:spPr>
          <a:xfrm>
            <a:off x="2601988" y="3335447"/>
            <a:ext cx="0" cy="831900"/>
          </a:xfrm>
          <a:prstGeom prst="straightConnector1">
            <a:avLst/>
          </a:prstGeom>
          <a:noFill/>
          <a:ln w="9525" cap="flat" cmpd="sng">
            <a:solidFill>
              <a:schemeClr val="dk2"/>
            </a:solidFill>
            <a:prstDash val="solid"/>
            <a:round/>
            <a:headEnd type="none" w="med" len="med"/>
            <a:tailEnd type="none" w="med" len="med"/>
          </a:ln>
        </p:spPr>
      </p:cxnSp>
      <p:cxnSp>
        <p:nvCxnSpPr>
          <p:cNvPr id="552" name="Google Shape;552;p90"/>
          <p:cNvCxnSpPr/>
          <p:nvPr/>
        </p:nvCxnSpPr>
        <p:spPr>
          <a:xfrm flipH="1">
            <a:off x="6625163" y="1824647"/>
            <a:ext cx="33900" cy="14856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90"/>
          <p:cNvSpPr txBox="1"/>
          <p:nvPr/>
        </p:nvSpPr>
        <p:spPr>
          <a:xfrm>
            <a:off x="6446204" y="1342124"/>
            <a:ext cx="899700" cy="5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Helvetica Neue Light"/>
                <a:ea typeface="Helvetica Neue Light"/>
                <a:cs typeface="Helvetica Neue Light"/>
                <a:sym typeface="Helvetica Neue Light"/>
              </a:rPr>
              <a:t>LTV</a:t>
            </a:r>
            <a:endParaRPr sz="1800" dirty="0">
              <a:latin typeface="Helvetica Neue Light"/>
              <a:ea typeface="Helvetica Neue Light"/>
              <a:cs typeface="Helvetica Neue Light"/>
              <a:sym typeface="Helvetica Neue Light"/>
            </a:endParaRPr>
          </a:p>
        </p:txBody>
      </p:sp>
      <p:sp>
        <p:nvSpPr>
          <p:cNvPr id="554" name="Google Shape;554;p90"/>
          <p:cNvSpPr txBox="1"/>
          <p:nvPr/>
        </p:nvSpPr>
        <p:spPr>
          <a:xfrm>
            <a:off x="2362188" y="2716097"/>
            <a:ext cx="1871100" cy="56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smtClean="0">
                <a:latin typeface="Helvetica Neue Light"/>
                <a:ea typeface="Helvetica Neue Light"/>
                <a:cs typeface="Helvetica Neue Light"/>
                <a:sym typeface="Helvetica Neue Light"/>
              </a:rPr>
              <a:t>Payback</a:t>
            </a:r>
            <a:endParaRPr sz="1800" dirty="0">
              <a:latin typeface="Helvetica Neue Light"/>
              <a:ea typeface="Helvetica Neue Light"/>
              <a:cs typeface="Helvetica Neue Light"/>
              <a:sym typeface="Helvetica Neue Light"/>
            </a:endParaRPr>
          </a:p>
        </p:txBody>
      </p:sp>
      <p:sp>
        <p:nvSpPr>
          <p:cNvPr id="555" name="Google Shape;555;p90"/>
          <p:cNvSpPr/>
          <p:nvPr/>
        </p:nvSpPr>
        <p:spPr>
          <a:xfrm rot="5400000">
            <a:off x="2967063" y="2953372"/>
            <a:ext cx="865500" cy="1595700"/>
          </a:xfrm>
          <a:prstGeom prst="rtTriangl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0"/>
          <p:cNvSpPr/>
          <p:nvPr/>
        </p:nvSpPr>
        <p:spPr>
          <a:xfrm rot="-5400000">
            <a:off x="4686888" y="1294997"/>
            <a:ext cx="1518900" cy="2578500"/>
          </a:xfrm>
          <a:prstGeom prst="rtTriangl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0"/>
          <p:cNvSpPr txBox="1"/>
          <p:nvPr/>
        </p:nvSpPr>
        <p:spPr>
          <a:xfrm>
            <a:off x="6735738" y="2787072"/>
            <a:ext cx="899700" cy="5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Helvetica Neue Light"/>
                <a:ea typeface="Helvetica Neue Light"/>
                <a:cs typeface="Helvetica Neue Light"/>
                <a:sym typeface="Helvetica Neue Light"/>
              </a:rPr>
              <a:t>churn</a:t>
            </a:r>
            <a:endParaRPr sz="1800">
              <a:latin typeface="Helvetica Neue Light"/>
              <a:ea typeface="Helvetica Neue Light"/>
              <a:cs typeface="Helvetica Neue Light"/>
              <a:sym typeface="Helvetica Neue Light"/>
            </a:endParaRPr>
          </a:p>
        </p:txBody>
      </p:sp>
      <p:pic>
        <p:nvPicPr>
          <p:cNvPr id="561" name="Google Shape;561;p90"/>
          <p:cNvPicPr preferRelativeResize="0"/>
          <p:nvPr/>
        </p:nvPicPr>
        <p:blipFill>
          <a:blip r:embed="rId3">
            <a:alphaModFix/>
          </a:blip>
          <a:stretch>
            <a:fillRect/>
          </a:stretch>
        </p:blipFill>
        <p:spPr>
          <a:xfrm>
            <a:off x="4595638" y="2787071"/>
            <a:ext cx="396000" cy="396000"/>
          </a:xfrm>
          <a:prstGeom prst="ellipse">
            <a:avLst/>
          </a:prstGeom>
          <a:noFill/>
          <a:ln w="28575" cap="flat" cmpd="sng">
            <a:solidFill>
              <a:srgbClr val="38761D"/>
            </a:solidFill>
            <a:prstDash val="solid"/>
            <a:round/>
            <a:headEnd type="none" w="sm" len="sm"/>
            <a:tailEnd type="none" w="sm" len="sm"/>
          </a:ln>
        </p:spPr>
      </p:pic>
      <p:pic>
        <p:nvPicPr>
          <p:cNvPr id="562" name="Google Shape;562;p90"/>
          <p:cNvPicPr preferRelativeResize="0"/>
          <p:nvPr/>
        </p:nvPicPr>
        <p:blipFill>
          <a:blip r:embed="rId3">
            <a:alphaModFix/>
          </a:blip>
          <a:stretch>
            <a:fillRect/>
          </a:stretch>
        </p:blipFill>
        <p:spPr>
          <a:xfrm>
            <a:off x="2777438" y="3755171"/>
            <a:ext cx="396000" cy="396000"/>
          </a:xfrm>
          <a:prstGeom prst="ellipse">
            <a:avLst/>
          </a:prstGeom>
          <a:noFill/>
          <a:ln w="28575" cap="flat" cmpd="sng">
            <a:solidFill>
              <a:srgbClr val="38761D"/>
            </a:solidFill>
            <a:prstDash val="solid"/>
            <a:round/>
            <a:headEnd type="none" w="sm" len="sm"/>
            <a:tailEnd type="none" w="sm" len="sm"/>
          </a:ln>
        </p:spPr>
      </p:pic>
      <p:pic>
        <p:nvPicPr>
          <p:cNvPr id="563" name="Google Shape;563;p90"/>
          <p:cNvPicPr preferRelativeResize="0"/>
          <p:nvPr/>
        </p:nvPicPr>
        <p:blipFill>
          <a:blip r:embed="rId3">
            <a:alphaModFix/>
          </a:blip>
          <a:stretch>
            <a:fillRect/>
          </a:stretch>
        </p:blipFill>
        <p:spPr>
          <a:xfrm>
            <a:off x="3379113" y="3472758"/>
            <a:ext cx="396000" cy="396000"/>
          </a:xfrm>
          <a:prstGeom prst="flowChartConnector">
            <a:avLst/>
          </a:prstGeom>
          <a:noFill/>
          <a:ln w="28575" cap="flat" cmpd="sng">
            <a:solidFill>
              <a:srgbClr val="38761D"/>
            </a:solidFill>
            <a:prstDash val="solid"/>
            <a:round/>
            <a:headEnd type="none" w="sm" len="sm"/>
            <a:tailEnd type="none" w="sm" len="sm"/>
          </a:ln>
        </p:spPr>
      </p:pic>
      <p:pic>
        <p:nvPicPr>
          <p:cNvPr id="564" name="Google Shape;564;p90"/>
          <p:cNvPicPr preferRelativeResize="0"/>
          <p:nvPr/>
        </p:nvPicPr>
        <p:blipFill>
          <a:blip r:embed="rId3">
            <a:alphaModFix/>
          </a:blip>
          <a:stretch>
            <a:fillRect/>
          </a:stretch>
        </p:blipFill>
        <p:spPr>
          <a:xfrm>
            <a:off x="3986138" y="3106846"/>
            <a:ext cx="396000" cy="396000"/>
          </a:xfrm>
          <a:prstGeom prst="ellipse">
            <a:avLst/>
          </a:prstGeom>
          <a:noFill/>
          <a:ln w="28575" cap="flat" cmpd="sng">
            <a:solidFill>
              <a:srgbClr val="38761D"/>
            </a:solidFill>
            <a:prstDash val="solid"/>
            <a:round/>
            <a:headEnd type="none" w="sm" len="sm"/>
            <a:tailEnd type="none" w="sm" len="sm"/>
          </a:ln>
        </p:spPr>
      </p:pic>
      <p:pic>
        <p:nvPicPr>
          <p:cNvPr id="565" name="Google Shape;565;p90"/>
          <p:cNvPicPr preferRelativeResize="0"/>
          <p:nvPr/>
        </p:nvPicPr>
        <p:blipFill>
          <a:blip r:embed="rId3">
            <a:alphaModFix/>
          </a:blip>
          <a:stretch>
            <a:fillRect/>
          </a:stretch>
        </p:blipFill>
        <p:spPr>
          <a:xfrm>
            <a:off x="5195763" y="2463221"/>
            <a:ext cx="396000" cy="396000"/>
          </a:xfrm>
          <a:prstGeom prst="ellipse">
            <a:avLst/>
          </a:prstGeom>
          <a:noFill/>
          <a:ln w="28575" cap="flat" cmpd="sng">
            <a:solidFill>
              <a:srgbClr val="38761D"/>
            </a:solidFill>
            <a:prstDash val="solid"/>
            <a:round/>
            <a:headEnd type="none" w="sm" len="sm"/>
            <a:tailEnd type="none" w="sm" len="sm"/>
          </a:ln>
        </p:spPr>
      </p:pic>
      <p:pic>
        <p:nvPicPr>
          <p:cNvPr id="566" name="Google Shape;566;p90"/>
          <p:cNvPicPr preferRelativeResize="0"/>
          <p:nvPr/>
        </p:nvPicPr>
        <p:blipFill>
          <a:blip r:embed="rId3">
            <a:alphaModFix/>
          </a:blip>
          <a:stretch>
            <a:fillRect/>
          </a:stretch>
        </p:blipFill>
        <p:spPr>
          <a:xfrm>
            <a:off x="5875813" y="2067246"/>
            <a:ext cx="396000" cy="396000"/>
          </a:xfrm>
          <a:prstGeom prst="ellipse">
            <a:avLst/>
          </a:prstGeom>
          <a:noFill/>
          <a:ln w="28575" cap="flat" cmpd="sng">
            <a:solidFill>
              <a:srgbClr val="38761D"/>
            </a:solidFill>
            <a:prstDash val="solid"/>
            <a:round/>
            <a:headEnd type="none" w="sm" len="sm"/>
            <a:tailEnd type="none" w="sm" len="sm"/>
          </a:ln>
        </p:spPr>
      </p:pic>
      <p:pic>
        <p:nvPicPr>
          <p:cNvPr id="567" name="Google Shape;567;p90"/>
          <p:cNvPicPr preferRelativeResize="0"/>
          <p:nvPr/>
        </p:nvPicPr>
        <p:blipFill>
          <a:blip r:embed="rId3">
            <a:alphaModFix/>
          </a:blip>
          <a:stretch>
            <a:fillRect/>
          </a:stretch>
        </p:blipFill>
        <p:spPr>
          <a:xfrm>
            <a:off x="6500388" y="1748446"/>
            <a:ext cx="396000" cy="396000"/>
          </a:xfrm>
          <a:prstGeom prst="ellipse">
            <a:avLst/>
          </a:prstGeom>
          <a:noFill/>
          <a:ln w="28575" cap="flat" cmpd="sng">
            <a:solidFill>
              <a:srgbClr val="38761D"/>
            </a:solidFill>
            <a:prstDash val="solid"/>
            <a:round/>
            <a:headEnd type="none" w="sm" len="sm"/>
            <a:tailEnd type="none" w="sm" len="sm"/>
          </a:ln>
        </p:spPr>
      </p:pic>
      <p:cxnSp>
        <p:nvCxnSpPr>
          <p:cNvPr id="569" name="Google Shape;569;p90"/>
          <p:cNvCxnSpPr>
            <a:stCxn id="555" idx="2"/>
          </p:cNvCxnSpPr>
          <p:nvPr/>
        </p:nvCxnSpPr>
        <p:spPr>
          <a:xfrm rot="10800000">
            <a:off x="2595363" y="1752172"/>
            <a:ext cx="6600" cy="1566300"/>
          </a:xfrm>
          <a:prstGeom prst="straightConnector1">
            <a:avLst/>
          </a:prstGeom>
          <a:noFill/>
          <a:ln w="9525" cap="flat" cmpd="sng">
            <a:solidFill>
              <a:schemeClr val="dk2"/>
            </a:solidFill>
            <a:prstDash val="solid"/>
            <a:round/>
            <a:headEnd type="none" w="med" len="med"/>
            <a:tailEnd type="triangle" w="med" len="med"/>
          </a:ln>
        </p:spPr>
      </p:cxnSp>
      <p:cxnSp>
        <p:nvCxnSpPr>
          <p:cNvPr id="570" name="Google Shape;570;p90"/>
          <p:cNvCxnSpPr>
            <a:stCxn id="556" idx="1"/>
            <a:endCxn id="556" idx="2"/>
          </p:cNvCxnSpPr>
          <p:nvPr/>
        </p:nvCxnSpPr>
        <p:spPr>
          <a:xfrm>
            <a:off x="5446338" y="3343697"/>
            <a:ext cx="1289400" cy="0"/>
          </a:xfrm>
          <a:prstGeom prst="straightConnector1">
            <a:avLst/>
          </a:prstGeom>
          <a:noFill/>
          <a:ln w="9525" cap="flat" cmpd="sng">
            <a:solidFill>
              <a:schemeClr val="dk2"/>
            </a:solidFill>
            <a:prstDash val="solid"/>
            <a:round/>
            <a:headEnd type="none" w="med" len="med"/>
            <a:tailEnd type="triangle" w="med" len="med"/>
          </a:ln>
        </p:spPr>
      </p:cxnSp>
      <p:sp>
        <p:nvSpPr>
          <p:cNvPr id="571" name="Google Shape;571;p90"/>
          <p:cNvSpPr txBox="1"/>
          <p:nvPr/>
        </p:nvSpPr>
        <p:spPr>
          <a:xfrm>
            <a:off x="2319963" y="1665347"/>
            <a:ext cx="301500" cy="5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smtClean="0">
                <a:latin typeface="Helvetica Neue Light"/>
                <a:ea typeface="Helvetica Neue Light"/>
                <a:cs typeface="Helvetica Neue Light"/>
                <a:sym typeface="Helvetica Neue Light"/>
              </a:rPr>
              <a:t>$</a:t>
            </a:r>
            <a:endParaRPr sz="1800" dirty="0">
              <a:latin typeface="Helvetica Neue Light"/>
              <a:ea typeface="Helvetica Neue Light"/>
              <a:cs typeface="Helvetica Neue Light"/>
              <a:sym typeface="Helvetica Neue Light"/>
            </a:endParaRPr>
          </a:p>
        </p:txBody>
      </p:sp>
      <p:sp>
        <p:nvSpPr>
          <p:cNvPr id="572" name="Google Shape;572;p90"/>
          <p:cNvSpPr txBox="1"/>
          <p:nvPr/>
        </p:nvSpPr>
        <p:spPr>
          <a:xfrm>
            <a:off x="5610288" y="3318472"/>
            <a:ext cx="1205700" cy="56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dirty="0">
                <a:latin typeface="Helvetica Neue Light"/>
                <a:ea typeface="Helvetica Neue Light"/>
                <a:cs typeface="Helvetica Neue Light"/>
                <a:sym typeface="Helvetica Neue Light"/>
              </a:rPr>
              <a:t>T</a:t>
            </a:r>
            <a:r>
              <a:rPr lang="en" sz="1800" dirty="0" smtClean="0">
                <a:latin typeface="Helvetica Neue Light"/>
                <a:ea typeface="Helvetica Neue Light"/>
                <a:cs typeface="Helvetica Neue Light"/>
                <a:sym typeface="Helvetica Neue Light"/>
              </a:rPr>
              <a:t>ime</a:t>
            </a:r>
            <a:endParaRPr sz="1800" dirty="0">
              <a:latin typeface="Helvetica Neue Light"/>
              <a:ea typeface="Helvetica Neue Light"/>
              <a:cs typeface="Helvetica Neue Light"/>
              <a:sym typeface="Helvetica Neue Light"/>
            </a:endParaRPr>
          </a:p>
        </p:txBody>
      </p:sp>
      <p:pic>
        <p:nvPicPr>
          <p:cNvPr id="28" name="Google Shape;558;p90"/>
          <p:cNvPicPr preferRelativeResize="0"/>
          <p:nvPr/>
        </p:nvPicPr>
        <p:blipFill>
          <a:blip r:embed="rId3">
            <a:alphaModFix/>
          </a:blip>
          <a:stretch>
            <a:fillRect/>
          </a:stretch>
        </p:blipFill>
        <p:spPr>
          <a:xfrm>
            <a:off x="2234613" y="4057121"/>
            <a:ext cx="396000" cy="396000"/>
          </a:xfrm>
          <a:prstGeom prst="ellipse">
            <a:avLst/>
          </a:prstGeom>
          <a:noFill/>
          <a:ln w="28575" cap="flat" cmpd="sng">
            <a:solidFill>
              <a:srgbClr val="EF4747"/>
            </a:solidFill>
            <a:prstDash val="solid"/>
            <a:round/>
            <a:headEnd type="none" w="sm" len="sm"/>
            <a:tailEnd type="none" w="sm" len="sm"/>
          </a:ln>
        </p:spPr>
      </p:pic>
      <p:pic>
        <p:nvPicPr>
          <p:cNvPr id="29" name="Google Shape;559;p90"/>
          <p:cNvPicPr preferRelativeResize="0"/>
          <p:nvPr/>
        </p:nvPicPr>
        <p:blipFill>
          <a:blip r:embed="rId3">
            <a:alphaModFix/>
          </a:blip>
          <a:stretch>
            <a:fillRect/>
          </a:stretch>
        </p:blipFill>
        <p:spPr>
          <a:xfrm>
            <a:off x="2355263" y="4128221"/>
            <a:ext cx="396000" cy="396000"/>
          </a:xfrm>
          <a:prstGeom prst="flowChartConnector">
            <a:avLst/>
          </a:prstGeom>
          <a:noFill/>
          <a:ln w="28575" cap="flat" cmpd="sng">
            <a:solidFill>
              <a:srgbClr val="EF4747"/>
            </a:solidFill>
            <a:prstDash val="solid"/>
            <a:round/>
            <a:headEnd type="none" w="sm" len="sm"/>
            <a:tailEnd type="none" w="sm" len="sm"/>
          </a:ln>
        </p:spPr>
      </p:pic>
      <p:pic>
        <p:nvPicPr>
          <p:cNvPr id="30" name="Google Shape;560;p90"/>
          <p:cNvPicPr preferRelativeResize="0"/>
          <p:nvPr/>
        </p:nvPicPr>
        <p:blipFill>
          <a:blip r:embed="rId3">
            <a:alphaModFix/>
          </a:blip>
          <a:stretch>
            <a:fillRect/>
          </a:stretch>
        </p:blipFill>
        <p:spPr>
          <a:xfrm>
            <a:off x="2507163" y="4204421"/>
            <a:ext cx="396000" cy="396000"/>
          </a:xfrm>
          <a:prstGeom prst="ellipse">
            <a:avLst/>
          </a:prstGeom>
          <a:noFill/>
          <a:ln w="28575" cap="flat" cmpd="sng">
            <a:solidFill>
              <a:srgbClr val="EF4747"/>
            </a:solidFill>
            <a:prstDash val="solid"/>
            <a:round/>
            <a:headEnd type="none" w="sm" len="sm"/>
            <a:tailEnd type="none" w="sm" len="sm"/>
          </a:ln>
        </p:spPr>
      </p:pic>
      <p:sp>
        <p:nvSpPr>
          <p:cNvPr id="31" name="Google Shape;538;p89"/>
          <p:cNvSpPr txBox="1"/>
          <p:nvPr/>
        </p:nvSpPr>
        <p:spPr>
          <a:xfrm>
            <a:off x="-624946" y="3227702"/>
            <a:ext cx="3198285" cy="117861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smtClean="0">
                <a:solidFill>
                  <a:schemeClr val="tx1"/>
                </a:solidFill>
                <a:latin typeface="Helvetica Neue"/>
                <a:ea typeface="Helvetica Neue Light"/>
                <a:cs typeface="Helvetica Neue"/>
                <a:sym typeface="Helvetica Neue"/>
              </a:rPr>
              <a:t>C</a:t>
            </a:r>
            <a:r>
              <a:rPr lang="en" dirty="0">
                <a:solidFill>
                  <a:schemeClr val="tx1"/>
                </a:solidFill>
                <a:latin typeface="Helvetica Neue Light"/>
                <a:ea typeface="Helvetica Neue Light"/>
                <a:cs typeface="Helvetica Neue Light"/>
                <a:sym typeface="Helvetica Neue"/>
              </a:rPr>
              <a:t>ost</a:t>
            </a:r>
            <a:r>
              <a:rPr lang="en" b="1" dirty="0" smtClean="0">
                <a:solidFill>
                  <a:schemeClr val="tx1"/>
                </a:solidFill>
                <a:latin typeface="Helvetica Neue"/>
                <a:ea typeface="Helvetica Neue Light"/>
                <a:cs typeface="Helvetica Neue"/>
                <a:sym typeface="Helvetica Neue"/>
              </a:rPr>
              <a:t> of </a:t>
            </a:r>
          </a:p>
          <a:p>
            <a:pPr marL="0" lvl="0" indent="0" algn="r" rtl="0">
              <a:spcBef>
                <a:spcPts val="0"/>
              </a:spcBef>
              <a:spcAft>
                <a:spcPts val="0"/>
              </a:spcAft>
              <a:buNone/>
            </a:pPr>
            <a:r>
              <a:rPr lang="en" b="1" dirty="0" smtClean="0">
                <a:solidFill>
                  <a:schemeClr val="tx1"/>
                </a:solidFill>
                <a:latin typeface="Helvetica Neue"/>
                <a:ea typeface="Helvetica Neue Light"/>
                <a:cs typeface="Helvetica Neue"/>
                <a:sym typeface="Helvetica Neue"/>
              </a:rPr>
              <a:t>G</a:t>
            </a:r>
            <a:r>
              <a:rPr lang="en" dirty="0" smtClean="0">
                <a:solidFill>
                  <a:schemeClr val="tx1"/>
                </a:solidFill>
                <a:latin typeface="Helvetica Neue Light"/>
                <a:ea typeface="Helvetica Neue Light"/>
                <a:cs typeface="Helvetica Neue Light"/>
                <a:sym typeface="Helvetica Neue"/>
              </a:rPr>
              <a:t>enerating</a:t>
            </a:r>
            <a:r>
              <a:rPr lang="en" b="1" dirty="0" smtClean="0">
                <a:solidFill>
                  <a:schemeClr val="tx1"/>
                </a:solidFill>
                <a:latin typeface="Helvetica Neue"/>
                <a:ea typeface="Helvetica Neue Light"/>
                <a:cs typeface="Helvetica Neue"/>
                <a:sym typeface="Helvetica Neue"/>
              </a:rPr>
              <a:t> </a:t>
            </a:r>
          </a:p>
          <a:p>
            <a:pPr marL="0" lvl="0" indent="0" algn="r" rtl="0">
              <a:spcBef>
                <a:spcPts val="0"/>
              </a:spcBef>
              <a:spcAft>
                <a:spcPts val="0"/>
              </a:spcAft>
              <a:buNone/>
            </a:pPr>
            <a:r>
              <a:rPr lang="en" b="1" dirty="0" smtClean="0">
                <a:solidFill>
                  <a:schemeClr val="tx1"/>
                </a:solidFill>
                <a:latin typeface="Helvetica Neue"/>
                <a:ea typeface="Helvetica Neue Light"/>
                <a:cs typeface="Helvetica Neue"/>
                <a:sym typeface="Helvetica Neue"/>
              </a:rPr>
              <a:t>R</a:t>
            </a:r>
            <a:r>
              <a:rPr lang="en" dirty="0" smtClean="0">
                <a:solidFill>
                  <a:schemeClr val="tx1"/>
                </a:solidFill>
                <a:latin typeface="Helvetica Neue Light"/>
                <a:ea typeface="Helvetica Neue Light"/>
                <a:cs typeface="Helvetica Neue Light"/>
                <a:sym typeface="Helvetica Neue"/>
              </a:rPr>
              <a:t>evenue</a:t>
            </a:r>
            <a:endParaRPr lang="en" dirty="0">
              <a:solidFill>
                <a:schemeClr val="tx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p:tgtEl>
                                          <p:spTgt spid="2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cBhvr additive="base">
                                        <p:cTn id="10" dur="1000"/>
                                        <p:tgtEl>
                                          <p:spTgt spid="3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1000"/>
                                        <p:tgtEl>
                                          <p:spTgt spid="2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562"/>
                                        </p:tgtEl>
                                        <p:attrNameLst>
                                          <p:attrName>style.visibility</p:attrName>
                                        </p:attrNameLst>
                                      </p:cBhvr>
                                      <p:to>
                                        <p:strVal val="visible"/>
                                      </p:to>
                                    </p:set>
                                    <p:anim calcmode="lin" valueType="num">
                                      <p:cBhvr additive="base">
                                        <p:cTn id="18" dur="1000"/>
                                        <p:tgtEl>
                                          <p:spTgt spid="56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563"/>
                                        </p:tgtEl>
                                        <p:attrNameLst>
                                          <p:attrName>style.visibility</p:attrName>
                                        </p:attrNameLst>
                                      </p:cBhvr>
                                      <p:to>
                                        <p:strVal val="visible"/>
                                      </p:to>
                                    </p:set>
                                    <p:anim calcmode="lin" valueType="num">
                                      <p:cBhvr additive="base">
                                        <p:cTn id="23" dur="1000"/>
                                        <p:tgtEl>
                                          <p:spTgt spid="56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564"/>
                                        </p:tgtEl>
                                        <p:attrNameLst>
                                          <p:attrName>style.visibility</p:attrName>
                                        </p:attrNameLst>
                                      </p:cBhvr>
                                      <p:to>
                                        <p:strVal val="visible"/>
                                      </p:to>
                                    </p:set>
                                    <p:anim calcmode="lin" valueType="num">
                                      <p:cBhvr additive="base">
                                        <p:cTn id="28" dur="800"/>
                                        <p:tgtEl>
                                          <p:spTgt spid="56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561"/>
                                        </p:tgtEl>
                                        <p:attrNameLst>
                                          <p:attrName>style.visibility</p:attrName>
                                        </p:attrNameLst>
                                      </p:cBhvr>
                                      <p:to>
                                        <p:strVal val="visible"/>
                                      </p:to>
                                    </p:set>
                                    <p:anim calcmode="lin" valueType="num">
                                      <p:cBhvr additive="base">
                                        <p:cTn id="33" dur="1000"/>
                                        <p:tgtEl>
                                          <p:spTgt spid="56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nodeType="clickEffect">
                                  <p:stCondLst>
                                    <p:cond delay="0"/>
                                  </p:stCondLst>
                                  <p:childTnLst>
                                    <p:set>
                                      <p:cBhvr>
                                        <p:cTn id="37" dur="1" fill="hold">
                                          <p:stCondLst>
                                            <p:cond delay="0"/>
                                          </p:stCondLst>
                                        </p:cTn>
                                        <p:tgtEl>
                                          <p:spTgt spid="565"/>
                                        </p:tgtEl>
                                        <p:attrNameLst>
                                          <p:attrName>style.visibility</p:attrName>
                                        </p:attrNameLst>
                                      </p:cBhvr>
                                      <p:to>
                                        <p:strVal val="visible"/>
                                      </p:to>
                                    </p:set>
                                    <p:anim calcmode="lin" valueType="num">
                                      <p:cBhvr additive="base">
                                        <p:cTn id="38" dur="1000"/>
                                        <p:tgtEl>
                                          <p:spTgt spid="56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566"/>
                                        </p:tgtEl>
                                        <p:attrNameLst>
                                          <p:attrName>style.visibility</p:attrName>
                                        </p:attrNameLst>
                                      </p:cBhvr>
                                      <p:to>
                                        <p:strVal val="visible"/>
                                      </p:to>
                                    </p:set>
                                    <p:anim calcmode="lin" valueType="num">
                                      <p:cBhvr additive="base">
                                        <p:cTn id="43" dur="1000"/>
                                        <p:tgtEl>
                                          <p:spTgt spid="56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567"/>
                                        </p:tgtEl>
                                        <p:attrNameLst>
                                          <p:attrName>style.visibility</p:attrName>
                                        </p:attrNameLst>
                                      </p:cBhvr>
                                      <p:to>
                                        <p:strVal val="visible"/>
                                      </p:to>
                                    </p:set>
                                    <p:anim calcmode="lin" valueType="num">
                                      <p:cBhvr additive="base">
                                        <p:cTn id="48" dur="1000"/>
                                        <p:tgtEl>
                                          <p:spTgt spid="5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8" name="Google Shape;538;p89"/>
          <p:cNvSpPr txBox="1"/>
          <p:nvPr/>
        </p:nvSpPr>
        <p:spPr>
          <a:xfrm>
            <a:off x="3915613" y="1118363"/>
            <a:ext cx="5611600" cy="14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solidFill>
                  <a:schemeClr val="tx1"/>
                </a:solidFill>
                <a:latin typeface="Helvetica Neue"/>
                <a:ea typeface="Helvetica Neue Light"/>
                <a:cs typeface="Helvetica Neue"/>
                <a:sym typeface="Helvetica Neue"/>
              </a:rPr>
              <a:t>C</a:t>
            </a:r>
            <a:r>
              <a:rPr lang="en" sz="2800" dirty="0">
                <a:solidFill>
                  <a:schemeClr val="tx1"/>
                </a:solidFill>
                <a:latin typeface="Helvetica Neue Light"/>
                <a:ea typeface="Helvetica Neue Light"/>
                <a:cs typeface="Helvetica Neue Light"/>
                <a:sym typeface="Helvetica Neue"/>
              </a:rPr>
              <a:t>ost</a:t>
            </a:r>
            <a:r>
              <a:rPr lang="en" sz="2800" b="1" dirty="0" smtClean="0">
                <a:solidFill>
                  <a:schemeClr val="tx1"/>
                </a:solidFill>
                <a:latin typeface="Helvetica Neue"/>
                <a:ea typeface="Helvetica Neue Light"/>
                <a:cs typeface="Helvetica Neue"/>
                <a:sym typeface="Helvetica Neue"/>
              </a:rPr>
              <a:t> of G</a:t>
            </a:r>
            <a:r>
              <a:rPr lang="en" sz="2800" dirty="0">
                <a:solidFill>
                  <a:schemeClr val="tx1"/>
                </a:solidFill>
                <a:latin typeface="Helvetica Neue Light"/>
                <a:ea typeface="Helvetica Neue Light"/>
                <a:cs typeface="Helvetica Neue Light"/>
                <a:sym typeface="Helvetica Neue"/>
              </a:rPr>
              <a:t>enerating</a:t>
            </a:r>
            <a:r>
              <a:rPr lang="en" sz="2800" b="1" dirty="0" smtClean="0">
                <a:solidFill>
                  <a:schemeClr val="tx1"/>
                </a:solidFill>
                <a:latin typeface="Helvetica Neue"/>
                <a:ea typeface="Helvetica Neue Light"/>
                <a:cs typeface="Helvetica Neue"/>
                <a:sym typeface="Helvetica Neue"/>
              </a:rPr>
              <a:t> </a:t>
            </a:r>
          </a:p>
          <a:p>
            <a:pPr marL="0" lvl="0" indent="0" algn="ctr" rtl="0">
              <a:spcBef>
                <a:spcPts val="0"/>
              </a:spcBef>
              <a:spcAft>
                <a:spcPts val="0"/>
              </a:spcAft>
              <a:buNone/>
            </a:pPr>
            <a:r>
              <a:rPr lang="en" sz="2800" b="1" dirty="0" smtClean="0">
                <a:solidFill>
                  <a:schemeClr val="tx1"/>
                </a:solidFill>
                <a:latin typeface="Helvetica Neue"/>
                <a:ea typeface="Helvetica Neue Light"/>
                <a:cs typeface="Helvetica Neue"/>
                <a:sym typeface="Helvetica Neue"/>
              </a:rPr>
              <a:t>R</a:t>
            </a:r>
            <a:r>
              <a:rPr lang="en" sz="2800" dirty="0" smtClean="0">
                <a:solidFill>
                  <a:schemeClr val="tx1"/>
                </a:solidFill>
                <a:latin typeface="Helvetica Neue Light"/>
                <a:ea typeface="Helvetica Neue Light"/>
                <a:cs typeface="Helvetica Neue Light"/>
                <a:sym typeface="Helvetica Neue"/>
              </a:rPr>
              <a:t>evenue</a:t>
            </a:r>
            <a:endParaRPr lang="en" sz="2800" dirty="0">
              <a:solidFill>
                <a:schemeClr val="tx1"/>
              </a:solidFill>
              <a:latin typeface="Helvetica Neue Light"/>
              <a:ea typeface="Helvetica Neue Light"/>
              <a:cs typeface="Helvetica Neue Light"/>
              <a:sym typeface="Helvetica Neue Light"/>
            </a:endParaRPr>
          </a:p>
        </p:txBody>
      </p:sp>
      <p:sp>
        <p:nvSpPr>
          <p:cNvPr id="539" name="Google Shape;539;p89"/>
          <p:cNvSpPr txBox="1"/>
          <p:nvPr/>
        </p:nvSpPr>
        <p:spPr>
          <a:xfrm>
            <a:off x="822050" y="1975626"/>
            <a:ext cx="2656200" cy="82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chemeClr val="tx1"/>
                </a:solidFill>
                <a:latin typeface="Helvetica Neue"/>
                <a:ea typeface="Helvetica Neue"/>
                <a:cs typeface="Helvetica Neue"/>
                <a:sym typeface="Helvetica Neue"/>
              </a:rPr>
              <a:t>L</a:t>
            </a:r>
            <a:r>
              <a:rPr lang="en" sz="2800" dirty="0">
                <a:solidFill>
                  <a:schemeClr val="tx1"/>
                </a:solidFill>
                <a:latin typeface="Helvetica Neue Light"/>
                <a:ea typeface="Helvetica Neue Light"/>
                <a:cs typeface="Helvetica Neue Light"/>
                <a:sym typeface="Helvetica Neue Light"/>
              </a:rPr>
              <a:t>ife</a:t>
            </a:r>
            <a:r>
              <a:rPr lang="en" sz="2800" b="1" dirty="0">
                <a:solidFill>
                  <a:schemeClr val="tx1"/>
                </a:solidFill>
                <a:latin typeface="Helvetica Neue"/>
                <a:ea typeface="Helvetica Neue"/>
                <a:cs typeface="Helvetica Neue"/>
                <a:sym typeface="Helvetica Neue"/>
              </a:rPr>
              <a:t>T</a:t>
            </a:r>
            <a:r>
              <a:rPr lang="en" sz="2800" dirty="0">
                <a:solidFill>
                  <a:schemeClr val="tx1"/>
                </a:solidFill>
                <a:latin typeface="Helvetica Neue Light"/>
                <a:ea typeface="Helvetica Neue Light"/>
                <a:cs typeface="Helvetica Neue Light"/>
                <a:sym typeface="Helvetica Neue Light"/>
              </a:rPr>
              <a:t>ime </a:t>
            </a:r>
            <a:r>
              <a:rPr lang="en" sz="2800" b="1" dirty="0" smtClean="0">
                <a:solidFill>
                  <a:schemeClr val="tx1"/>
                </a:solidFill>
                <a:latin typeface="Helvetica Neue"/>
                <a:ea typeface="Helvetica Neue"/>
                <a:cs typeface="Helvetica Neue"/>
                <a:sym typeface="Helvetica Neue"/>
              </a:rPr>
              <a:t>V</a:t>
            </a:r>
            <a:r>
              <a:rPr lang="en" sz="2800" dirty="0" smtClean="0">
                <a:solidFill>
                  <a:schemeClr val="tx1"/>
                </a:solidFill>
                <a:latin typeface="Helvetica Neue Light"/>
                <a:ea typeface="Helvetica Neue Light"/>
                <a:cs typeface="Helvetica Neue Light"/>
                <a:sym typeface="Helvetica Neue Light"/>
              </a:rPr>
              <a:t>alue</a:t>
            </a:r>
          </a:p>
          <a:p>
            <a:pPr lvl="0" algn="ctr"/>
            <a:r>
              <a:rPr lang="en" sz="2400" dirty="0" smtClean="0">
                <a:solidFill>
                  <a:schemeClr val="tx1"/>
                </a:solidFill>
                <a:latin typeface="Helvetica Neue Light"/>
                <a:ea typeface="Helvetica Neue Light"/>
                <a:cs typeface="Helvetica Neue Light"/>
                <a:sym typeface="Helvetica Neue Light"/>
              </a:rPr>
              <a:t>(</a:t>
            </a:r>
            <a:r>
              <a:rPr lang="en" sz="2400" dirty="0" smtClean="0">
                <a:solidFill>
                  <a:schemeClr val="tx1"/>
                </a:solidFill>
              </a:rPr>
              <a:t>LTV)</a:t>
            </a:r>
            <a:endParaRPr sz="2400" dirty="0">
              <a:solidFill>
                <a:schemeClr val="tx1"/>
              </a:solidFill>
              <a:latin typeface="Helvetica Neue Light"/>
              <a:ea typeface="Helvetica Neue Light"/>
              <a:cs typeface="Helvetica Neue Light"/>
              <a:sym typeface="Helvetica Neue Light"/>
            </a:endParaRPr>
          </a:p>
        </p:txBody>
      </p:sp>
      <p:cxnSp>
        <p:nvCxnSpPr>
          <p:cNvPr id="540" name="Google Shape;540;p89"/>
          <p:cNvCxnSpPr/>
          <p:nvPr/>
        </p:nvCxnSpPr>
        <p:spPr>
          <a:xfrm rot="10800000" flipH="1">
            <a:off x="2176713" y="2945027"/>
            <a:ext cx="4544700" cy="1100700"/>
          </a:xfrm>
          <a:prstGeom prst="straightConnector1">
            <a:avLst/>
          </a:prstGeom>
          <a:noFill/>
          <a:ln w="28575" cap="flat" cmpd="sng">
            <a:solidFill>
              <a:srgbClr val="EF4747"/>
            </a:solidFill>
            <a:prstDash val="solid"/>
            <a:round/>
            <a:headEnd type="none" w="med" len="med"/>
            <a:tailEnd type="none" w="med" len="med"/>
          </a:ln>
        </p:spPr>
      </p:cxnSp>
      <p:sp>
        <p:nvSpPr>
          <p:cNvPr id="541" name="Google Shape;541;p89"/>
          <p:cNvSpPr/>
          <p:nvPr/>
        </p:nvSpPr>
        <p:spPr>
          <a:xfrm>
            <a:off x="4177838" y="3486077"/>
            <a:ext cx="752400" cy="909600"/>
          </a:xfrm>
          <a:prstGeom prst="triangle">
            <a:avLst>
              <a:gd name="adj" fmla="val 50000"/>
            </a:avLst>
          </a:prstGeom>
          <a:solidFill>
            <a:srgbClr val="E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p:cNvGrpSpPr/>
          <p:nvPr/>
        </p:nvGrpSpPr>
        <p:grpSpPr>
          <a:xfrm>
            <a:off x="1617511" y="3383994"/>
            <a:ext cx="1118401" cy="678576"/>
            <a:chOff x="1468664" y="2155179"/>
            <a:chExt cx="1118401" cy="678576"/>
          </a:xfrm>
        </p:grpSpPr>
        <p:pic>
          <p:nvPicPr>
            <p:cNvPr id="9" name="Google Shape;577;p91"/>
            <p:cNvPicPr preferRelativeResize="0"/>
            <p:nvPr/>
          </p:nvPicPr>
          <p:blipFill>
            <a:blip r:embed="rId3">
              <a:alphaModFix/>
            </a:blip>
            <a:stretch>
              <a:fillRect/>
            </a:stretch>
          </p:blipFill>
          <p:spPr>
            <a:xfrm>
              <a:off x="1468664" y="2437779"/>
              <a:ext cx="395976" cy="395976"/>
            </a:xfrm>
            <a:prstGeom prst="rect">
              <a:avLst/>
            </a:prstGeom>
            <a:noFill/>
            <a:ln>
              <a:noFill/>
            </a:ln>
          </p:spPr>
        </p:pic>
        <p:pic>
          <p:nvPicPr>
            <p:cNvPr id="10" name="Google Shape;578;p91"/>
            <p:cNvPicPr preferRelativeResize="0"/>
            <p:nvPr/>
          </p:nvPicPr>
          <p:blipFill>
            <a:blip r:embed="rId3">
              <a:alphaModFix/>
            </a:blip>
            <a:stretch>
              <a:fillRect/>
            </a:stretch>
          </p:blipFill>
          <p:spPr>
            <a:xfrm>
              <a:off x="1621064" y="2155179"/>
              <a:ext cx="395976" cy="395976"/>
            </a:xfrm>
            <a:prstGeom prst="rect">
              <a:avLst/>
            </a:prstGeom>
            <a:noFill/>
            <a:ln>
              <a:noFill/>
            </a:ln>
          </p:spPr>
        </p:pic>
        <p:pic>
          <p:nvPicPr>
            <p:cNvPr id="11" name="Google Shape;579;p91"/>
            <p:cNvPicPr preferRelativeResize="0"/>
            <p:nvPr/>
          </p:nvPicPr>
          <p:blipFill>
            <a:blip r:embed="rId3">
              <a:alphaModFix/>
            </a:blip>
            <a:stretch>
              <a:fillRect/>
            </a:stretch>
          </p:blipFill>
          <p:spPr>
            <a:xfrm>
              <a:off x="1829876" y="2155179"/>
              <a:ext cx="395976" cy="395976"/>
            </a:xfrm>
            <a:prstGeom prst="rect">
              <a:avLst/>
            </a:prstGeom>
            <a:noFill/>
            <a:ln>
              <a:noFill/>
            </a:ln>
          </p:spPr>
        </p:pic>
        <p:pic>
          <p:nvPicPr>
            <p:cNvPr id="12" name="Google Shape;580;p91"/>
            <p:cNvPicPr preferRelativeResize="0"/>
            <p:nvPr/>
          </p:nvPicPr>
          <p:blipFill>
            <a:blip r:embed="rId3">
              <a:alphaModFix/>
            </a:blip>
            <a:stretch>
              <a:fillRect/>
            </a:stretch>
          </p:blipFill>
          <p:spPr>
            <a:xfrm>
              <a:off x="2041214" y="2155179"/>
              <a:ext cx="395976" cy="395976"/>
            </a:xfrm>
            <a:prstGeom prst="rect">
              <a:avLst/>
            </a:prstGeom>
            <a:noFill/>
            <a:ln>
              <a:noFill/>
            </a:ln>
          </p:spPr>
        </p:pic>
        <p:pic>
          <p:nvPicPr>
            <p:cNvPr id="13" name="Google Shape;581;p91"/>
            <p:cNvPicPr preferRelativeResize="0"/>
            <p:nvPr/>
          </p:nvPicPr>
          <p:blipFill>
            <a:blip r:embed="rId3">
              <a:alphaModFix/>
            </a:blip>
            <a:stretch>
              <a:fillRect/>
            </a:stretch>
          </p:blipFill>
          <p:spPr>
            <a:xfrm>
              <a:off x="1721439" y="2437779"/>
              <a:ext cx="395976" cy="395976"/>
            </a:xfrm>
            <a:prstGeom prst="rect">
              <a:avLst/>
            </a:prstGeom>
            <a:noFill/>
            <a:ln>
              <a:noFill/>
            </a:ln>
          </p:spPr>
        </p:pic>
        <p:pic>
          <p:nvPicPr>
            <p:cNvPr id="14" name="Google Shape;582;p91"/>
            <p:cNvPicPr preferRelativeResize="0"/>
            <p:nvPr/>
          </p:nvPicPr>
          <p:blipFill>
            <a:blip r:embed="rId3">
              <a:alphaModFix/>
            </a:blip>
            <a:stretch>
              <a:fillRect/>
            </a:stretch>
          </p:blipFill>
          <p:spPr>
            <a:xfrm>
              <a:off x="1940839" y="2437779"/>
              <a:ext cx="395976" cy="395976"/>
            </a:xfrm>
            <a:prstGeom prst="rect">
              <a:avLst/>
            </a:prstGeom>
            <a:noFill/>
            <a:ln>
              <a:noFill/>
            </a:ln>
          </p:spPr>
        </p:pic>
        <p:pic>
          <p:nvPicPr>
            <p:cNvPr id="15" name="Google Shape;583;p91"/>
            <p:cNvPicPr preferRelativeResize="0"/>
            <p:nvPr/>
          </p:nvPicPr>
          <p:blipFill>
            <a:blip r:embed="rId3">
              <a:alphaModFix/>
            </a:blip>
            <a:stretch>
              <a:fillRect/>
            </a:stretch>
          </p:blipFill>
          <p:spPr>
            <a:xfrm>
              <a:off x="2191089" y="2348879"/>
              <a:ext cx="395976" cy="395976"/>
            </a:xfrm>
            <a:prstGeom prst="rect">
              <a:avLst/>
            </a:prstGeom>
            <a:noFill/>
            <a:ln>
              <a:noFill/>
            </a:ln>
          </p:spPr>
        </p:pic>
      </p:grpSp>
      <p:sp>
        <p:nvSpPr>
          <p:cNvPr id="542" name="Google Shape;542;p89"/>
          <p:cNvSpPr/>
          <p:nvPr/>
        </p:nvSpPr>
        <p:spPr>
          <a:xfrm rot="-7955512">
            <a:off x="1774026" y="3527172"/>
            <a:ext cx="752248" cy="827419"/>
          </a:xfrm>
          <a:prstGeom prst="diagStripe">
            <a:avLst>
              <a:gd name="adj" fmla="val 50000"/>
            </a:avLst>
          </a:prstGeom>
          <a:solidFill>
            <a:srgbClr val="E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p:cNvGrpSpPr/>
          <p:nvPr/>
        </p:nvGrpSpPr>
        <p:grpSpPr>
          <a:xfrm>
            <a:off x="6100414" y="2492986"/>
            <a:ext cx="1005576" cy="395976"/>
            <a:chOff x="6394726" y="2704739"/>
            <a:chExt cx="1005576" cy="395976"/>
          </a:xfrm>
        </p:grpSpPr>
        <p:pic>
          <p:nvPicPr>
            <p:cNvPr id="17" name="Google Shape;584;p91"/>
            <p:cNvPicPr preferRelativeResize="0"/>
            <p:nvPr/>
          </p:nvPicPr>
          <p:blipFill>
            <a:blip r:embed="rId3">
              <a:alphaModFix/>
            </a:blip>
            <a:stretch>
              <a:fillRect/>
            </a:stretch>
          </p:blipFill>
          <p:spPr>
            <a:xfrm>
              <a:off x="6394726" y="2704739"/>
              <a:ext cx="395976" cy="395976"/>
            </a:xfrm>
            <a:prstGeom prst="rect">
              <a:avLst/>
            </a:prstGeom>
            <a:noFill/>
            <a:ln>
              <a:noFill/>
            </a:ln>
          </p:spPr>
        </p:pic>
        <p:pic>
          <p:nvPicPr>
            <p:cNvPr id="18" name="Google Shape;585;p91"/>
            <p:cNvPicPr preferRelativeResize="0"/>
            <p:nvPr/>
          </p:nvPicPr>
          <p:blipFill>
            <a:blip r:embed="rId3">
              <a:alphaModFix/>
            </a:blip>
            <a:stretch>
              <a:fillRect/>
            </a:stretch>
          </p:blipFill>
          <p:spPr>
            <a:xfrm>
              <a:off x="6699526" y="2704739"/>
              <a:ext cx="395976" cy="395976"/>
            </a:xfrm>
            <a:prstGeom prst="rect">
              <a:avLst/>
            </a:prstGeom>
            <a:noFill/>
            <a:ln>
              <a:noFill/>
            </a:ln>
          </p:spPr>
        </p:pic>
        <p:pic>
          <p:nvPicPr>
            <p:cNvPr id="19" name="Google Shape;586;p91"/>
            <p:cNvPicPr preferRelativeResize="0"/>
            <p:nvPr/>
          </p:nvPicPr>
          <p:blipFill>
            <a:blip r:embed="rId3">
              <a:alphaModFix/>
            </a:blip>
            <a:stretch>
              <a:fillRect/>
            </a:stretch>
          </p:blipFill>
          <p:spPr>
            <a:xfrm>
              <a:off x="7004326" y="2704739"/>
              <a:ext cx="395976" cy="395976"/>
            </a:xfrm>
            <a:prstGeom prst="rect">
              <a:avLst/>
            </a:prstGeom>
            <a:noFill/>
            <a:ln>
              <a:noFill/>
            </a:ln>
          </p:spPr>
        </p:pic>
      </p:grpSp>
      <p:sp>
        <p:nvSpPr>
          <p:cNvPr id="543" name="Google Shape;543;p89"/>
          <p:cNvSpPr/>
          <p:nvPr/>
        </p:nvSpPr>
        <p:spPr>
          <a:xfrm rot="-7902111">
            <a:off x="6230961" y="2389010"/>
            <a:ext cx="752193" cy="827432"/>
          </a:xfrm>
          <a:prstGeom prst="diagStripe">
            <a:avLst>
              <a:gd name="adj" fmla="val 50000"/>
            </a:avLst>
          </a:prstGeom>
          <a:solidFill>
            <a:srgbClr val="E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367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92"/>
          <p:cNvSpPr txBox="1"/>
          <p:nvPr/>
        </p:nvSpPr>
        <p:spPr>
          <a:xfrm>
            <a:off x="3384100" y="1344600"/>
            <a:ext cx="53739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a:solidFill>
                  <a:srgbClr val="434343"/>
                </a:solidFill>
                <a:latin typeface="Helvetica Neue Light"/>
                <a:ea typeface="Helvetica Neue Light"/>
                <a:cs typeface="Helvetica Neue Light"/>
                <a:sym typeface="Helvetica Neue Light"/>
              </a:rPr>
              <a:t>“It’s okay to lose lots of money upfront, but you do have to have a plan someday on how to make lots and lots of cash flow”</a:t>
            </a:r>
            <a:endParaRPr sz="2800">
              <a:solidFill>
                <a:srgbClr val="434343"/>
              </a:solidFill>
              <a:latin typeface="Helvetica Neue Light"/>
              <a:ea typeface="Helvetica Neue Light"/>
              <a:cs typeface="Helvetica Neue Light"/>
              <a:sym typeface="Helvetica Neue Light"/>
            </a:endParaRPr>
          </a:p>
        </p:txBody>
      </p:sp>
      <p:cxnSp>
        <p:nvCxnSpPr>
          <p:cNvPr id="600" name="Google Shape;600;p92"/>
          <p:cNvCxnSpPr/>
          <p:nvPr/>
        </p:nvCxnSpPr>
        <p:spPr>
          <a:xfrm flipH="1">
            <a:off x="2957500" y="1792425"/>
            <a:ext cx="3900" cy="1358100"/>
          </a:xfrm>
          <a:prstGeom prst="straightConnector1">
            <a:avLst/>
          </a:prstGeom>
          <a:noFill/>
          <a:ln w="19050" cap="flat" cmpd="sng">
            <a:solidFill>
              <a:srgbClr val="EF4747"/>
            </a:solidFill>
            <a:prstDash val="solid"/>
            <a:round/>
            <a:headEnd type="none" w="med" len="med"/>
            <a:tailEnd type="none" w="med" len="med"/>
          </a:ln>
        </p:spPr>
      </p:cxnSp>
      <p:sp>
        <p:nvSpPr>
          <p:cNvPr id="601" name="Google Shape;601;p92"/>
          <p:cNvSpPr txBox="1"/>
          <p:nvPr/>
        </p:nvSpPr>
        <p:spPr>
          <a:xfrm>
            <a:off x="386200" y="2977234"/>
            <a:ext cx="2148600" cy="571200"/>
          </a:xfrm>
          <a:prstGeom prst="rect">
            <a:avLst/>
          </a:prstGeom>
          <a:noFill/>
          <a:ln>
            <a:noFill/>
          </a:ln>
        </p:spPr>
        <p:txBody>
          <a:bodyPr spcFirstLastPara="1" wrap="square" lIns="17150" tIns="17150" rIns="17150" bIns="17150" anchor="t" anchorCtr="0">
            <a:noAutofit/>
          </a:bodyPr>
          <a:lstStyle/>
          <a:p>
            <a:pPr marL="0" lvl="0" indent="0" algn="ctr" rtl="0">
              <a:lnSpc>
                <a:spcPct val="115000"/>
              </a:lnSpc>
              <a:spcBef>
                <a:spcPts val="0"/>
              </a:spcBef>
              <a:spcAft>
                <a:spcPts val="0"/>
              </a:spcAft>
              <a:buSzPts val="1100"/>
              <a:buNone/>
            </a:pPr>
            <a:r>
              <a:rPr lang="en">
                <a:solidFill>
                  <a:srgbClr val="434343"/>
                </a:solidFill>
                <a:latin typeface="Helvetica Neue Light"/>
                <a:ea typeface="Helvetica Neue Light"/>
                <a:cs typeface="Helvetica Neue Light"/>
                <a:sym typeface="Helvetica Neue Light"/>
              </a:rPr>
              <a:t>Sam Altman,</a:t>
            </a:r>
            <a:endParaRPr>
              <a:solidFill>
                <a:srgbClr val="434343"/>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SzPts val="1100"/>
              <a:buNone/>
            </a:pPr>
            <a:r>
              <a:rPr lang="en">
                <a:solidFill>
                  <a:srgbClr val="434343"/>
                </a:solidFill>
                <a:latin typeface="Helvetica Neue Light"/>
                <a:ea typeface="Helvetica Neue Light"/>
                <a:cs typeface="Helvetica Neue Light"/>
                <a:sym typeface="Helvetica Neue Light"/>
              </a:rPr>
              <a:t>Chairman of </a:t>
            </a:r>
            <a:br>
              <a:rPr lang="en">
                <a:solidFill>
                  <a:srgbClr val="434343"/>
                </a:solidFill>
                <a:latin typeface="Helvetica Neue Light"/>
                <a:ea typeface="Helvetica Neue Light"/>
                <a:cs typeface="Helvetica Neue Light"/>
                <a:sym typeface="Helvetica Neue Light"/>
              </a:rPr>
            </a:br>
            <a:r>
              <a:rPr lang="en">
                <a:solidFill>
                  <a:srgbClr val="434343"/>
                </a:solidFill>
                <a:latin typeface="Helvetica Neue Light"/>
                <a:ea typeface="Helvetica Neue Light"/>
                <a:cs typeface="Helvetica Neue Light"/>
                <a:sym typeface="Helvetica Neue Light"/>
              </a:rPr>
              <a:t>Y Combinator</a:t>
            </a:r>
            <a:endParaRPr>
              <a:solidFill>
                <a:srgbClr val="434343"/>
              </a:solidFill>
              <a:latin typeface="Helvetica Neue Light"/>
              <a:ea typeface="Helvetica Neue Light"/>
              <a:cs typeface="Helvetica Neue Light"/>
              <a:sym typeface="Helvetica Neue Light"/>
            </a:endParaRPr>
          </a:p>
        </p:txBody>
      </p:sp>
      <p:pic>
        <p:nvPicPr>
          <p:cNvPr id="602" name="Google Shape;602;p92"/>
          <p:cNvPicPr preferRelativeResize="0"/>
          <p:nvPr/>
        </p:nvPicPr>
        <p:blipFill rotWithShape="1">
          <a:blip r:embed="rId3">
            <a:alphaModFix/>
          </a:blip>
          <a:srcRect b="25678"/>
          <a:stretch/>
        </p:blipFill>
        <p:spPr>
          <a:xfrm>
            <a:off x="776018" y="1497375"/>
            <a:ext cx="1368900" cy="1332900"/>
          </a:xfrm>
          <a:prstGeom prst="ellipse">
            <a:avLst/>
          </a:prstGeom>
          <a:noFill/>
          <a:ln>
            <a:noFill/>
          </a:ln>
        </p:spPr>
      </p:pic>
      <p:pic>
        <p:nvPicPr>
          <p:cNvPr id="603" name="Google Shape;603;p92"/>
          <p:cNvPicPr preferRelativeResize="0"/>
          <p:nvPr/>
        </p:nvPicPr>
        <p:blipFill rotWithShape="1">
          <a:blip r:embed="rId4">
            <a:alphaModFix/>
          </a:blip>
          <a:srcRect l="23015" r="26985"/>
          <a:stretch/>
        </p:blipFill>
        <p:spPr>
          <a:xfrm>
            <a:off x="776018" y="1498865"/>
            <a:ext cx="1368900" cy="1329900"/>
          </a:xfrm>
          <a:prstGeom prst="ellipse">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3"/>
          <p:cNvSpPr txBox="1"/>
          <p:nvPr/>
        </p:nvSpPr>
        <p:spPr>
          <a:xfrm>
            <a:off x="2158800" y="1193375"/>
            <a:ext cx="4752600" cy="7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EF4747"/>
                </a:solidFill>
                <a:latin typeface="Helvetica Neue"/>
                <a:ea typeface="Helvetica Neue"/>
                <a:cs typeface="Helvetica Neue"/>
                <a:sym typeface="Helvetica Neue"/>
              </a:rPr>
              <a:t>L</a:t>
            </a:r>
            <a:r>
              <a:rPr lang="en" sz="2800">
                <a:latin typeface="Helvetica Neue Light"/>
                <a:ea typeface="Helvetica Neue Light"/>
                <a:cs typeface="Helvetica Neue Light"/>
                <a:sym typeface="Helvetica Neue Light"/>
              </a:rPr>
              <a:t>ife</a:t>
            </a:r>
            <a:r>
              <a:rPr lang="en" sz="2800" b="1">
                <a:solidFill>
                  <a:srgbClr val="EF4747"/>
                </a:solidFill>
                <a:latin typeface="Helvetica Neue"/>
                <a:ea typeface="Helvetica Neue"/>
                <a:cs typeface="Helvetica Neue"/>
                <a:sym typeface="Helvetica Neue"/>
              </a:rPr>
              <a:t>T</a:t>
            </a:r>
            <a:r>
              <a:rPr lang="en" sz="2800">
                <a:latin typeface="Helvetica Neue Light"/>
                <a:ea typeface="Helvetica Neue Light"/>
                <a:cs typeface="Helvetica Neue Light"/>
                <a:sym typeface="Helvetica Neue Light"/>
              </a:rPr>
              <a:t>ime </a:t>
            </a:r>
            <a:r>
              <a:rPr lang="en" sz="2800" b="1">
                <a:solidFill>
                  <a:srgbClr val="EF4747"/>
                </a:solidFill>
                <a:latin typeface="Helvetica Neue"/>
                <a:ea typeface="Helvetica Neue"/>
                <a:cs typeface="Helvetica Neue"/>
                <a:sym typeface="Helvetica Neue"/>
              </a:rPr>
              <a:t>V</a:t>
            </a:r>
            <a:r>
              <a:rPr lang="en" sz="2800">
                <a:latin typeface="Helvetica Neue Light"/>
                <a:ea typeface="Helvetica Neue Light"/>
                <a:cs typeface="Helvetica Neue Light"/>
                <a:sym typeface="Helvetica Neue Light"/>
              </a:rPr>
              <a:t>alue</a:t>
            </a:r>
            <a:endParaRPr sz="2800">
              <a:latin typeface="Helvetica Neue Light"/>
              <a:ea typeface="Helvetica Neue Light"/>
              <a:cs typeface="Helvetica Neue Light"/>
              <a:sym typeface="Helvetica Neue Light"/>
            </a:endParaRPr>
          </a:p>
        </p:txBody>
      </p:sp>
      <p:sp>
        <p:nvSpPr>
          <p:cNvPr id="609" name="Google Shape;609;p93"/>
          <p:cNvSpPr txBox="1"/>
          <p:nvPr/>
        </p:nvSpPr>
        <p:spPr>
          <a:xfrm>
            <a:off x="1765525" y="2654425"/>
            <a:ext cx="25314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Helvetica Neue Light"/>
                <a:ea typeface="Helvetica Neue Light"/>
                <a:cs typeface="Helvetica Neue Light"/>
                <a:sym typeface="Helvetica Neue Light"/>
              </a:rPr>
              <a:t>Average Purchase Value</a:t>
            </a:r>
            <a:endParaRPr sz="2200">
              <a:latin typeface="Helvetica Neue Light"/>
              <a:ea typeface="Helvetica Neue Light"/>
              <a:cs typeface="Helvetica Neue Light"/>
              <a:sym typeface="Helvetica Neue Light"/>
            </a:endParaRPr>
          </a:p>
        </p:txBody>
      </p:sp>
      <p:sp>
        <p:nvSpPr>
          <p:cNvPr id="610" name="Google Shape;610;p93"/>
          <p:cNvSpPr txBox="1"/>
          <p:nvPr/>
        </p:nvSpPr>
        <p:spPr>
          <a:xfrm>
            <a:off x="4394775" y="2654425"/>
            <a:ext cx="324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Helvetica Neue Light"/>
                <a:ea typeface="Helvetica Neue Light"/>
                <a:cs typeface="Helvetica Neue Light"/>
                <a:sym typeface="Helvetica Neue Light"/>
              </a:rPr>
              <a:t>Average Purchase Frequency</a:t>
            </a:r>
            <a:endParaRPr sz="2200">
              <a:latin typeface="Helvetica Neue Light"/>
              <a:ea typeface="Helvetica Neue Light"/>
              <a:cs typeface="Helvetica Neue Light"/>
              <a:sym typeface="Helvetica Neue Light"/>
            </a:endParaRPr>
          </a:p>
        </p:txBody>
      </p:sp>
      <p:sp>
        <p:nvSpPr>
          <p:cNvPr id="611" name="Google Shape;611;p93"/>
          <p:cNvSpPr txBox="1"/>
          <p:nvPr/>
        </p:nvSpPr>
        <p:spPr>
          <a:xfrm>
            <a:off x="4225275" y="2760325"/>
            <a:ext cx="652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EF4747"/>
                </a:solidFill>
                <a:latin typeface="Helvetica Neue"/>
                <a:ea typeface="Helvetica Neue"/>
                <a:cs typeface="Helvetica Neue"/>
                <a:sym typeface="Helvetica Neue"/>
              </a:rPr>
              <a:t>*</a:t>
            </a:r>
            <a:endParaRPr sz="4800" b="1">
              <a:solidFill>
                <a:srgbClr val="EF4747"/>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60"/>
          <p:cNvSpPr txBox="1"/>
          <p:nvPr/>
        </p:nvSpPr>
        <p:spPr>
          <a:xfrm>
            <a:off x="1273750" y="1344600"/>
            <a:ext cx="69180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dirty="0">
                <a:solidFill>
                  <a:srgbClr val="434343"/>
                </a:solidFill>
                <a:latin typeface="Helvetica Neue Light"/>
                <a:ea typeface="Helvetica Neue Light"/>
                <a:cs typeface="Helvetica Neue Light"/>
                <a:sym typeface="Helvetica Neue Light"/>
              </a:rPr>
              <a:t>One thing ALL </a:t>
            </a:r>
            <a:r>
              <a:rPr lang="en" sz="2800" b="1" dirty="0" smtClean="0">
                <a:solidFill>
                  <a:srgbClr val="ED4746"/>
                </a:solidFill>
                <a:latin typeface="Helvetica Neue Light"/>
                <a:ea typeface="Helvetica Neue Light"/>
                <a:cs typeface="Helvetica Neue Light"/>
                <a:sym typeface="Helvetica Neue Light"/>
              </a:rPr>
              <a:t>founders </a:t>
            </a:r>
            <a:r>
              <a:rPr lang="en" sz="2800" dirty="0">
                <a:solidFill>
                  <a:srgbClr val="434343"/>
                </a:solidFill>
                <a:latin typeface="Helvetica Neue Light"/>
                <a:ea typeface="Helvetica Neue Light"/>
                <a:cs typeface="Helvetica Neue Light"/>
                <a:sym typeface="Helvetica Neue Light"/>
              </a:rPr>
              <a:t>and</a:t>
            </a:r>
            <a:r>
              <a:rPr lang="en" sz="2800" b="1" dirty="0" smtClean="0">
                <a:solidFill>
                  <a:srgbClr val="ED4746"/>
                </a:solidFill>
                <a:latin typeface="Helvetica Neue Light"/>
                <a:ea typeface="Helvetica Neue Light"/>
                <a:cs typeface="Helvetica Neue Light"/>
                <a:sym typeface="Helvetica Neue Light"/>
              </a:rPr>
              <a:t> investors </a:t>
            </a:r>
            <a:r>
              <a:rPr lang="en" sz="2800" dirty="0">
                <a:solidFill>
                  <a:srgbClr val="434343"/>
                </a:solidFill>
                <a:latin typeface="Helvetica Neue Light"/>
                <a:ea typeface="Helvetica Neue Light"/>
                <a:cs typeface="Helvetica Neue Light"/>
                <a:sym typeface="Helvetica Neue Light"/>
              </a:rPr>
              <a:t>have in common:  the need to understand the </a:t>
            </a:r>
            <a:r>
              <a:rPr lang="en" sz="2800" dirty="0">
                <a:solidFill>
                  <a:srgbClr val="EF4747"/>
                </a:solidFill>
                <a:latin typeface="Helvetica Neue Light"/>
                <a:ea typeface="Helvetica Neue Light"/>
                <a:cs typeface="Helvetica Neue Light"/>
                <a:sym typeface="Helvetica Neue Light"/>
              </a:rPr>
              <a:t>viability</a:t>
            </a:r>
            <a:r>
              <a:rPr lang="en" sz="2800" dirty="0">
                <a:solidFill>
                  <a:srgbClr val="434343"/>
                </a:solidFill>
                <a:latin typeface="Helvetica Neue Light"/>
                <a:ea typeface="Helvetica Neue Light"/>
                <a:cs typeface="Helvetica Neue Light"/>
                <a:sym typeface="Helvetica Neue Light"/>
              </a:rPr>
              <a:t> of the business and signal when a </a:t>
            </a:r>
            <a:r>
              <a:rPr lang="en" sz="2800" dirty="0">
                <a:solidFill>
                  <a:srgbClr val="EF4747"/>
                </a:solidFill>
                <a:latin typeface="Helvetica Neue Light"/>
                <a:ea typeface="Helvetica Neue Light"/>
                <a:cs typeface="Helvetica Neue Light"/>
                <a:sym typeface="Helvetica Neue Light"/>
              </a:rPr>
              <a:t>course correction </a:t>
            </a:r>
            <a:r>
              <a:rPr lang="en" sz="2800" dirty="0">
                <a:solidFill>
                  <a:srgbClr val="434343"/>
                </a:solidFill>
                <a:latin typeface="Helvetica Neue Light"/>
                <a:ea typeface="Helvetica Neue Light"/>
                <a:cs typeface="Helvetica Neue Light"/>
                <a:sym typeface="Helvetica Neue Light"/>
              </a:rPr>
              <a:t>is in order!</a:t>
            </a:r>
            <a:endParaRPr sz="1800" dirty="0">
              <a:solidFill>
                <a:srgbClr val="3F3F3F"/>
              </a:solidFill>
              <a:latin typeface="Helvetica Neue Light"/>
              <a:ea typeface="Helvetica Neue Light"/>
              <a:cs typeface="Helvetica Neue Light"/>
              <a:sym typeface="Helvetica Neue Light"/>
            </a:endParaRPr>
          </a:p>
        </p:txBody>
      </p:sp>
      <p:cxnSp>
        <p:nvCxnSpPr>
          <p:cNvPr id="273" name="Google Shape;273;p60"/>
          <p:cNvCxnSpPr/>
          <p:nvPr/>
        </p:nvCxnSpPr>
        <p:spPr>
          <a:xfrm flipH="1">
            <a:off x="952250" y="1615750"/>
            <a:ext cx="3300" cy="1970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4"/>
          <p:cNvSpPr txBox="1"/>
          <p:nvPr/>
        </p:nvSpPr>
        <p:spPr>
          <a:xfrm>
            <a:off x="521200" y="3431225"/>
            <a:ext cx="1537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$5.90</a:t>
            </a:r>
            <a:endParaRPr sz="2800">
              <a:latin typeface="Helvetica Neue Light"/>
              <a:ea typeface="Helvetica Neue Light"/>
              <a:cs typeface="Helvetica Neue Light"/>
              <a:sym typeface="Helvetica Neue Light"/>
            </a:endParaRPr>
          </a:p>
        </p:txBody>
      </p:sp>
      <p:sp>
        <p:nvSpPr>
          <p:cNvPr id="617" name="Google Shape;617;p94"/>
          <p:cNvSpPr txBox="1"/>
          <p:nvPr/>
        </p:nvSpPr>
        <p:spPr>
          <a:xfrm>
            <a:off x="2348100" y="465200"/>
            <a:ext cx="4752600" cy="7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EF4747"/>
                </a:solidFill>
                <a:latin typeface="Helvetica Neue"/>
                <a:ea typeface="Helvetica Neue"/>
                <a:cs typeface="Helvetica Neue"/>
                <a:sym typeface="Helvetica Neue"/>
              </a:rPr>
              <a:t>L</a:t>
            </a:r>
            <a:r>
              <a:rPr lang="en" sz="2800">
                <a:latin typeface="Helvetica Neue Light"/>
                <a:ea typeface="Helvetica Neue Light"/>
                <a:cs typeface="Helvetica Neue Light"/>
                <a:sym typeface="Helvetica Neue Light"/>
              </a:rPr>
              <a:t>ife</a:t>
            </a:r>
            <a:r>
              <a:rPr lang="en" sz="2800" b="1">
                <a:solidFill>
                  <a:srgbClr val="EF4747"/>
                </a:solidFill>
                <a:latin typeface="Helvetica Neue"/>
                <a:ea typeface="Helvetica Neue"/>
                <a:cs typeface="Helvetica Neue"/>
                <a:sym typeface="Helvetica Neue"/>
              </a:rPr>
              <a:t>T</a:t>
            </a:r>
            <a:r>
              <a:rPr lang="en" sz="2800">
                <a:latin typeface="Helvetica Neue Light"/>
                <a:ea typeface="Helvetica Neue Light"/>
                <a:cs typeface="Helvetica Neue Light"/>
                <a:sym typeface="Helvetica Neue Light"/>
              </a:rPr>
              <a:t>ime </a:t>
            </a:r>
            <a:r>
              <a:rPr lang="en" sz="2800" b="1">
                <a:solidFill>
                  <a:srgbClr val="EF4747"/>
                </a:solidFill>
                <a:latin typeface="Helvetica Neue"/>
                <a:ea typeface="Helvetica Neue"/>
                <a:cs typeface="Helvetica Neue"/>
                <a:sym typeface="Helvetica Neue"/>
              </a:rPr>
              <a:t>V</a:t>
            </a:r>
            <a:r>
              <a:rPr lang="en" sz="2800">
                <a:latin typeface="Helvetica Neue Light"/>
                <a:ea typeface="Helvetica Neue Light"/>
                <a:cs typeface="Helvetica Neue Light"/>
                <a:sym typeface="Helvetica Neue Light"/>
              </a:rPr>
              <a:t>alue</a:t>
            </a:r>
            <a:endParaRPr sz="2800">
              <a:latin typeface="Helvetica Neue Light"/>
              <a:ea typeface="Helvetica Neue Light"/>
              <a:cs typeface="Helvetica Neue Light"/>
              <a:sym typeface="Helvetica Neue Light"/>
            </a:endParaRPr>
          </a:p>
        </p:txBody>
      </p:sp>
      <p:sp>
        <p:nvSpPr>
          <p:cNvPr id="618" name="Google Shape;618;p94"/>
          <p:cNvSpPr txBox="1"/>
          <p:nvPr/>
        </p:nvSpPr>
        <p:spPr>
          <a:xfrm>
            <a:off x="227650" y="388212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Average Customer spend per visit</a:t>
            </a:r>
            <a:endParaRPr sz="1800">
              <a:latin typeface="Helvetica Neue Light"/>
              <a:ea typeface="Helvetica Neue Light"/>
              <a:cs typeface="Helvetica Neue Light"/>
              <a:sym typeface="Helvetica Neue Light"/>
            </a:endParaRPr>
          </a:p>
        </p:txBody>
      </p:sp>
      <p:pic>
        <p:nvPicPr>
          <p:cNvPr id="14" name="Picture 4" descr="Artcaffe, Coffee and Bakery, Nairobi, Kenya - Bai Mo"/>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1260" b="87922" l="36100" r="58600">
                        <a14:foregroundMark x1="41900" y1="62566" x2="41900" y2="62566"/>
                        <a14:foregroundMark x1="43250" y1="62866" x2="43250" y2="62866"/>
                        <a14:foregroundMark x1="44650" y1="62416" x2="44650" y2="62416"/>
                        <a14:foregroundMark x1="46100" y1="63466" x2="46100" y2="63466"/>
                        <a14:foregroundMark x1="48800" y1="63916" x2="48800" y2="63916"/>
                        <a14:foregroundMark x1="50050" y1="63616" x2="50050" y2="63616"/>
                        <a14:foregroundMark x1="51500" y1="63016" x2="51500" y2="63016"/>
                        <a14:foregroundMark x1="52600" y1="63316" x2="52600" y2="63316"/>
                      </a14:backgroundRemoval>
                    </a14:imgEffect>
                  </a14:imgLayer>
                </a14:imgProps>
              </a:ext>
              <a:ext uri="{28A0092B-C50C-407E-A947-70E740481C1C}">
                <a14:useLocalDpi xmlns:a14="http://schemas.microsoft.com/office/drawing/2010/main" val="0"/>
              </a:ext>
            </a:extLst>
          </a:blip>
          <a:srcRect l="35888" t="36820" r="41423" b="10809"/>
          <a:stretch/>
        </p:blipFill>
        <p:spPr bwMode="auto">
          <a:xfrm>
            <a:off x="732470" y="1465766"/>
            <a:ext cx="1170001" cy="18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4"/>
          <p:cNvSpPr txBox="1"/>
          <p:nvPr/>
        </p:nvSpPr>
        <p:spPr>
          <a:xfrm>
            <a:off x="521200" y="3431225"/>
            <a:ext cx="1537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$5.90</a:t>
            </a:r>
            <a:endParaRPr sz="2800">
              <a:latin typeface="Helvetica Neue Light"/>
              <a:ea typeface="Helvetica Neue Light"/>
              <a:cs typeface="Helvetica Neue Light"/>
              <a:sym typeface="Helvetica Neue Light"/>
            </a:endParaRPr>
          </a:p>
        </p:txBody>
      </p:sp>
      <p:sp>
        <p:nvSpPr>
          <p:cNvPr id="617" name="Google Shape;617;p94"/>
          <p:cNvSpPr txBox="1"/>
          <p:nvPr/>
        </p:nvSpPr>
        <p:spPr>
          <a:xfrm>
            <a:off x="2348100" y="465200"/>
            <a:ext cx="4752600" cy="7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EF4747"/>
                </a:solidFill>
                <a:latin typeface="Helvetica Neue"/>
                <a:ea typeface="Helvetica Neue"/>
                <a:cs typeface="Helvetica Neue"/>
                <a:sym typeface="Helvetica Neue"/>
              </a:rPr>
              <a:t>L</a:t>
            </a:r>
            <a:r>
              <a:rPr lang="en" sz="2800">
                <a:latin typeface="Helvetica Neue Light"/>
                <a:ea typeface="Helvetica Neue Light"/>
                <a:cs typeface="Helvetica Neue Light"/>
                <a:sym typeface="Helvetica Neue Light"/>
              </a:rPr>
              <a:t>ife</a:t>
            </a:r>
            <a:r>
              <a:rPr lang="en" sz="2800" b="1">
                <a:solidFill>
                  <a:srgbClr val="EF4747"/>
                </a:solidFill>
                <a:latin typeface="Helvetica Neue"/>
                <a:ea typeface="Helvetica Neue"/>
                <a:cs typeface="Helvetica Neue"/>
                <a:sym typeface="Helvetica Neue"/>
              </a:rPr>
              <a:t>T</a:t>
            </a:r>
            <a:r>
              <a:rPr lang="en" sz="2800">
                <a:latin typeface="Helvetica Neue Light"/>
                <a:ea typeface="Helvetica Neue Light"/>
                <a:cs typeface="Helvetica Neue Light"/>
                <a:sym typeface="Helvetica Neue Light"/>
              </a:rPr>
              <a:t>ime </a:t>
            </a:r>
            <a:r>
              <a:rPr lang="en" sz="2800" b="1">
                <a:solidFill>
                  <a:srgbClr val="EF4747"/>
                </a:solidFill>
                <a:latin typeface="Helvetica Neue"/>
                <a:ea typeface="Helvetica Neue"/>
                <a:cs typeface="Helvetica Neue"/>
                <a:sym typeface="Helvetica Neue"/>
              </a:rPr>
              <a:t>V</a:t>
            </a:r>
            <a:r>
              <a:rPr lang="en" sz="2800">
                <a:latin typeface="Helvetica Neue Light"/>
                <a:ea typeface="Helvetica Neue Light"/>
                <a:cs typeface="Helvetica Neue Light"/>
                <a:sym typeface="Helvetica Neue Light"/>
              </a:rPr>
              <a:t>alue</a:t>
            </a:r>
            <a:endParaRPr sz="2800">
              <a:latin typeface="Helvetica Neue Light"/>
              <a:ea typeface="Helvetica Neue Light"/>
              <a:cs typeface="Helvetica Neue Light"/>
              <a:sym typeface="Helvetica Neue Light"/>
            </a:endParaRPr>
          </a:p>
        </p:txBody>
      </p:sp>
      <p:sp>
        <p:nvSpPr>
          <p:cNvPr id="618" name="Google Shape;618;p94"/>
          <p:cNvSpPr txBox="1"/>
          <p:nvPr/>
        </p:nvSpPr>
        <p:spPr>
          <a:xfrm>
            <a:off x="227650" y="388212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Average Customer spend per visit</a:t>
            </a:r>
            <a:endParaRPr sz="1800">
              <a:latin typeface="Helvetica Neue Light"/>
              <a:ea typeface="Helvetica Neue Light"/>
              <a:cs typeface="Helvetica Neue Light"/>
              <a:sym typeface="Helvetica Neue Light"/>
            </a:endParaRPr>
          </a:p>
        </p:txBody>
      </p:sp>
      <p:sp>
        <p:nvSpPr>
          <p:cNvPr id="620" name="Google Shape;620;p94"/>
          <p:cNvSpPr/>
          <p:nvPr/>
        </p:nvSpPr>
        <p:spPr>
          <a:xfrm>
            <a:off x="4787750" y="3508200"/>
            <a:ext cx="489300" cy="29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1" name="Google Shape;621;p94"/>
          <p:cNvPicPr preferRelativeResize="0"/>
          <p:nvPr/>
        </p:nvPicPr>
        <p:blipFill>
          <a:blip r:embed="rId3">
            <a:alphaModFix/>
          </a:blip>
          <a:stretch>
            <a:fillRect/>
          </a:stretch>
        </p:blipFill>
        <p:spPr>
          <a:xfrm>
            <a:off x="2756814" y="1588479"/>
            <a:ext cx="989279" cy="867287"/>
          </a:xfrm>
          <a:prstGeom prst="rect">
            <a:avLst/>
          </a:prstGeom>
          <a:noFill/>
          <a:ln>
            <a:noFill/>
          </a:ln>
        </p:spPr>
      </p:pic>
      <p:pic>
        <p:nvPicPr>
          <p:cNvPr id="622" name="Google Shape;622;p94"/>
          <p:cNvPicPr preferRelativeResize="0"/>
          <p:nvPr/>
        </p:nvPicPr>
        <p:blipFill>
          <a:blip r:embed="rId3">
            <a:alphaModFix/>
          </a:blip>
          <a:stretch>
            <a:fillRect/>
          </a:stretch>
        </p:blipFill>
        <p:spPr>
          <a:xfrm>
            <a:off x="3232082" y="1588479"/>
            <a:ext cx="989279" cy="867287"/>
          </a:xfrm>
          <a:prstGeom prst="rect">
            <a:avLst/>
          </a:prstGeom>
          <a:noFill/>
          <a:ln>
            <a:noFill/>
          </a:ln>
        </p:spPr>
      </p:pic>
      <p:pic>
        <p:nvPicPr>
          <p:cNvPr id="623" name="Google Shape;623;p94"/>
          <p:cNvPicPr preferRelativeResize="0"/>
          <p:nvPr/>
        </p:nvPicPr>
        <p:blipFill>
          <a:blip r:embed="rId3">
            <a:alphaModFix/>
          </a:blip>
          <a:stretch>
            <a:fillRect/>
          </a:stretch>
        </p:blipFill>
        <p:spPr>
          <a:xfrm>
            <a:off x="3262965" y="2459179"/>
            <a:ext cx="989279" cy="867287"/>
          </a:xfrm>
          <a:prstGeom prst="rect">
            <a:avLst/>
          </a:prstGeom>
          <a:noFill/>
          <a:ln>
            <a:noFill/>
          </a:ln>
        </p:spPr>
      </p:pic>
      <p:pic>
        <p:nvPicPr>
          <p:cNvPr id="624" name="Google Shape;624;p94"/>
          <p:cNvPicPr preferRelativeResize="0"/>
          <p:nvPr/>
        </p:nvPicPr>
        <p:blipFill>
          <a:blip r:embed="rId3">
            <a:alphaModFix/>
          </a:blip>
          <a:stretch>
            <a:fillRect/>
          </a:stretch>
        </p:blipFill>
        <p:spPr>
          <a:xfrm>
            <a:off x="2753629" y="2472613"/>
            <a:ext cx="989279" cy="867287"/>
          </a:xfrm>
          <a:prstGeom prst="rect">
            <a:avLst/>
          </a:prstGeom>
          <a:noFill/>
          <a:ln>
            <a:noFill/>
          </a:ln>
        </p:spPr>
      </p:pic>
      <p:pic>
        <p:nvPicPr>
          <p:cNvPr id="625" name="Google Shape;625;p94"/>
          <p:cNvPicPr preferRelativeResize="0"/>
          <p:nvPr/>
        </p:nvPicPr>
        <p:blipFill rotWithShape="1">
          <a:blip r:embed="rId3">
            <a:alphaModFix/>
          </a:blip>
          <a:srcRect t="72907"/>
          <a:stretch/>
        </p:blipFill>
        <p:spPr>
          <a:xfrm>
            <a:off x="3624079" y="2220795"/>
            <a:ext cx="989289" cy="234971"/>
          </a:xfrm>
          <a:prstGeom prst="rect">
            <a:avLst/>
          </a:prstGeom>
          <a:noFill/>
          <a:ln>
            <a:noFill/>
          </a:ln>
        </p:spPr>
      </p:pic>
      <p:sp>
        <p:nvSpPr>
          <p:cNvPr id="626" name="Google Shape;626;p94"/>
          <p:cNvSpPr txBox="1"/>
          <p:nvPr/>
        </p:nvSpPr>
        <p:spPr>
          <a:xfrm>
            <a:off x="2654463" y="3431225"/>
            <a:ext cx="1537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4.2</a:t>
            </a:r>
            <a:endParaRPr sz="2800">
              <a:latin typeface="Helvetica Neue Light"/>
              <a:ea typeface="Helvetica Neue Light"/>
              <a:cs typeface="Helvetica Neue Light"/>
              <a:sym typeface="Helvetica Neue Light"/>
            </a:endParaRPr>
          </a:p>
        </p:txBody>
      </p:sp>
      <p:sp>
        <p:nvSpPr>
          <p:cNvPr id="627" name="Google Shape;627;p94"/>
          <p:cNvSpPr txBox="1"/>
          <p:nvPr/>
        </p:nvSpPr>
        <p:spPr>
          <a:xfrm>
            <a:off x="2399825" y="388212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Purchase Frequency Rate (per week)</a:t>
            </a:r>
            <a:endParaRPr sz="1800">
              <a:latin typeface="Helvetica Neue Light"/>
              <a:ea typeface="Helvetica Neue Light"/>
              <a:cs typeface="Helvetica Neue Light"/>
              <a:sym typeface="Helvetica Neue Light"/>
            </a:endParaRPr>
          </a:p>
        </p:txBody>
      </p:sp>
      <p:pic>
        <p:nvPicPr>
          <p:cNvPr id="15" name="Picture 4" descr="Artcaffe, Coffee and Bakery, Nairobi, Kenya - Bai Mo"/>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1260" b="87922" l="36100" r="58600">
                        <a14:foregroundMark x1="41900" y1="62566" x2="41900" y2="62566"/>
                        <a14:foregroundMark x1="43250" y1="62866" x2="43250" y2="62866"/>
                        <a14:foregroundMark x1="44650" y1="62416" x2="44650" y2="62416"/>
                        <a14:foregroundMark x1="46100" y1="63466" x2="46100" y2="63466"/>
                        <a14:foregroundMark x1="48800" y1="63916" x2="48800" y2="63916"/>
                        <a14:foregroundMark x1="50050" y1="63616" x2="50050" y2="63616"/>
                        <a14:foregroundMark x1="51500" y1="63016" x2="51500" y2="63016"/>
                        <a14:foregroundMark x1="52600" y1="63316" x2="52600" y2="63316"/>
                      </a14:backgroundRemoval>
                    </a14:imgEffect>
                  </a14:imgLayer>
                </a14:imgProps>
              </a:ext>
              <a:ext uri="{28A0092B-C50C-407E-A947-70E740481C1C}">
                <a14:useLocalDpi xmlns:a14="http://schemas.microsoft.com/office/drawing/2010/main" val="0"/>
              </a:ext>
            </a:extLst>
          </a:blip>
          <a:srcRect l="35888" t="36820" r="41423" b="10809"/>
          <a:stretch/>
        </p:blipFill>
        <p:spPr bwMode="auto">
          <a:xfrm>
            <a:off x="732470" y="1465766"/>
            <a:ext cx="1170001"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0584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5"/>
          <p:cNvSpPr txBox="1"/>
          <p:nvPr/>
        </p:nvSpPr>
        <p:spPr>
          <a:xfrm>
            <a:off x="521200" y="3431225"/>
            <a:ext cx="1537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$5.90</a:t>
            </a:r>
            <a:endParaRPr sz="2800">
              <a:latin typeface="Helvetica Neue Light"/>
              <a:ea typeface="Helvetica Neue Light"/>
              <a:cs typeface="Helvetica Neue Light"/>
              <a:sym typeface="Helvetica Neue Light"/>
            </a:endParaRPr>
          </a:p>
        </p:txBody>
      </p:sp>
      <p:sp>
        <p:nvSpPr>
          <p:cNvPr id="633" name="Google Shape;633;p95"/>
          <p:cNvSpPr txBox="1"/>
          <p:nvPr/>
        </p:nvSpPr>
        <p:spPr>
          <a:xfrm>
            <a:off x="2348100" y="465200"/>
            <a:ext cx="4752600" cy="7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EF4747"/>
                </a:solidFill>
                <a:latin typeface="Helvetica Neue"/>
                <a:ea typeface="Helvetica Neue"/>
                <a:cs typeface="Helvetica Neue"/>
                <a:sym typeface="Helvetica Neue"/>
              </a:rPr>
              <a:t>L</a:t>
            </a:r>
            <a:r>
              <a:rPr lang="en" sz="2800">
                <a:latin typeface="Helvetica Neue Light"/>
                <a:ea typeface="Helvetica Neue Light"/>
                <a:cs typeface="Helvetica Neue Light"/>
                <a:sym typeface="Helvetica Neue Light"/>
              </a:rPr>
              <a:t>ife</a:t>
            </a:r>
            <a:r>
              <a:rPr lang="en" sz="2800" b="1">
                <a:solidFill>
                  <a:srgbClr val="EF4747"/>
                </a:solidFill>
                <a:latin typeface="Helvetica Neue"/>
                <a:ea typeface="Helvetica Neue"/>
                <a:cs typeface="Helvetica Neue"/>
                <a:sym typeface="Helvetica Neue"/>
              </a:rPr>
              <a:t>T</a:t>
            </a:r>
            <a:r>
              <a:rPr lang="en" sz="2800">
                <a:latin typeface="Helvetica Neue Light"/>
                <a:ea typeface="Helvetica Neue Light"/>
                <a:cs typeface="Helvetica Neue Light"/>
                <a:sym typeface="Helvetica Neue Light"/>
              </a:rPr>
              <a:t>ime </a:t>
            </a:r>
            <a:r>
              <a:rPr lang="en" sz="2800" b="1">
                <a:solidFill>
                  <a:srgbClr val="EF4747"/>
                </a:solidFill>
                <a:latin typeface="Helvetica Neue"/>
                <a:ea typeface="Helvetica Neue"/>
                <a:cs typeface="Helvetica Neue"/>
                <a:sym typeface="Helvetica Neue"/>
              </a:rPr>
              <a:t>V</a:t>
            </a:r>
            <a:r>
              <a:rPr lang="en" sz="2800">
                <a:latin typeface="Helvetica Neue Light"/>
                <a:ea typeface="Helvetica Neue Light"/>
                <a:cs typeface="Helvetica Neue Light"/>
                <a:sym typeface="Helvetica Neue Light"/>
              </a:rPr>
              <a:t>alue</a:t>
            </a:r>
            <a:endParaRPr sz="2800">
              <a:latin typeface="Helvetica Neue Light"/>
              <a:ea typeface="Helvetica Neue Light"/>
              <a:cs typeface="Helvetica Neue Light"/>
              <a:sym typeface="Helvetica Neue Light"/>
            </a:endParaRPr>
          </a:p>
        </p:txBody>
      </p:sp>
      <p:sp>
        <p:nvSpPr>
          <p:cNvPr id="634" name="Google Shape;634;p95"/>
          <p:cNvSpPr txBox="1"/>
          <p:nvPr/>
        </p:nvSpPr>
        <p:spPr>
          <a:xfrm>
            <a:off x="227650" y="388212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Average Customer spend per visit</a:t>
            </a:r>
            <a:endParaRPr sz="1800">
              <a:latin typeface="Helvetica Neue Light"/>
              <a:ea typeface="Helvetica Neue Light"/>
              <a:cs typeface="Helvetica Neue Light"/>
              <a:sym typeface="Helvetica Neue Light"/>
            </a:endParaRPr>
          </a:p>
        </p:txBody>
      </p:sp>
      <p:sp>
        <p:nvSpPr>
          <p:cNvPr id="636" name="Google Shape;636;p95"/>
          <p:cNvSpPr/>
          <p:nvPr/>
        </p:nvSpPr>
        <p:spPr>
          <a:xfrm>
            <a:off x="4787750" y="3508200"/>
            <a:ext cx="489300" cy="29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95"/>
          <p:cNvPicPr preferRelativeResize="0"/>
          <p:nvPr/>
        </p:nvPicPr>
        <p:blipFill>
          <a:blip r:embed="rId3">
            <a:alphaModFix/>
          </a:blip>
          <a:stretch>
            <a:fillRect/>
          </a:stretch>
        </p:blipFill>
        <p:spPr>
          <a:xfrm>
            <a:off x="2756814" y="1588479"/>
            <a:ext cx="989279" cy="867287"/>
          </a:xfrm>
          <a:prstGeom prst="rect">
            <a:avLst/>
          </a:prstGeom>
          <a:noFill/>
          <a:ln>
            <a:noFill/>
          </a:ln>
        </p:spPr>
      </p:pic>
      <p:pic>
        <p:nvPicPr>
          <p:cNvPr id="638" name="Google Shape;638;p95"/>
          <p:cNvPicPr preferRelativeResize="0"/>
          <p:nvPr/>
        </p:nvPicPr>
        <p:blipFill>
          <a:blip r:embed="rId3">
            <a:alphaModFix/>
          </a:blip>
          <a:stretch>
            <a:fillRect/>
          </a:stretch>
        </p:blipFill>
        <p:spPr>
          <a:xfrm>
            <a:off x="3232082" y="1588479"/>
            <a:ext cx="989279" cy="867287"/>
          </a:xfrm>
          <a:prstGeom prst="rect">
            <a:avLst/>
          </a:prstGeom>
          <a:noFill/>
          <a:ln>
            <a:noFill/>
          </a:ln>
        </p:spPr>
      </p:pic>
      <p:pic>
        <p:nvPicPr>
          <p:cNvPr id="639" name="Google Shape;639;p95"/>
          <p:cNvPicPr preferRelativeResize="0"/>
          <p:nvPr/>
        </p:nvPicPr>
        <p:blipFill>
          <a:blip r:embed="rId3">
            <a:alphaModFix/>
          </a:blip>
          <a:stretch>
            <a:fillRect/>
          </a:stretch>
        </p:blipFill>
        <p:spPr>
          <a:xfrm>
            <a:off x="3262965" y="2459179"/>
            <a:ext cx="989279" cy="867287"/>
          </a:xfrm>
          <a:prstGeom prst="rect">
            <a:avLst/>
          </a:prstGeom>
          <a:noFill/>
          <a:ln>
            <a:noFill/>
          </a:ln>
        </p:spPr>
      </p:pic>
      <p:pic>
        <p:nvPicPr>
          <p:cNvPr id="640" name="Google Shape;640;p95"/>
          <p:cNvPicPr preferRelativeResize="0"/>
          <p:nvPr/>
        </p:nvPicPr>
        <p:blipFill>
          <a:blip r:embed="rId3">
            <a:alphaModFix/>
          </a:blip>
          <a:stretch>
            <a:fillRect/>
          </a:stretch>
        </p:blipFill>
        <p:spPr>
          <a:xfrm>
            <a:off x="2753629" y="2472613"/>
            <a:ext cx="989279" cy="867287"/>
          </a:xfrm>
          <a:prstGeom prst="rect">
            <a:avLst/>
          </a:prstGeom>
          <a:noFill/>
          <a:ln>
            <a:noFill/>
          </a:ln>
        </p:spPr>
      </p:pic>
      <p:pic>
        <p:nvPicPr>
          <p:cNvPr id="641" name="Google Shape;641;p95"/>
          <p:cNvPicPr preferRelativeResize="0"/>
          <p:nvPr/>
        </p:nvPicPr>
        <p:blipFill rotWithShape="1">
          <a:blip r:embed="rId3">
            <a:alphaModFix/>
          </a:blip>
          <a:srcRect t="72907"/>
          <a:stretch/>
        </p:blipFill>
        <p:spPr>
          <a:xfrm>
            <a:off x="3624079" y="2220795"/>
            <a:ext cx="989289" cy="234971"/>
          </a:xfrm>
          <a:prstGeom prst="rect">
            <a:avLst/>
          </a:prstGeom>
          <a:noFill/>
          <a:ln>
            <a:noFill/>
          </a:ln>
        </p:spPr>
      </p:pic>
      <p:sp>
        <p:nvSpPr>
          <p:cNvPr id="642" name="Google Shape;642;p95"/>
          <p:cNvSpPr txBox="1"/>
          <p:nvPr/>
        </p:nvSpPr>
        <p:spPr>
          <a:xfrm>
            <a:off x="2654463" y="3431225"/>
            <a:ext cx="1537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4.2</a:t>
            </a:r>
            <a:endParaRPr sz="2800">
              <a:latin typeface="Helvetica Neue Light"/>
              <a:ea typeface="Helvetica Neue Light"/>
              <a:cs typeface="Helvetica Neue Light"/>
              <a:sym typeface="Helvetica Neue Light"/>
            </a:endParaRPr>
          </a:p>
        </p:txBody>
      </p:sp>
      <p:sp>
        <p:nvSpPr>
          <p:cNvPr id="643" name="Google Shape;643;p95"/>
          <p:cNvSpPr txBox="1"/>
          <p:nvPr/>
        </p:nvSpPr>
        <p:spPr>
          <a:xfrm>
            <a:off x="2399825" y="388212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Purchase Frequency Rate (per week)</a:t>
            </a:r>
            <a:endParaRPr sz="1800">
              <a:latin typeface="Helvetica Neue Light"/>
              <a:ea typeface="Helvetica Neue Light"/>
              <a:cs typeface="Helvetica Neue Light"/>
              <a:sym typeface="Helvetica Neue Light"/>
            </a:endParaRPr>
          </a:p>
        </p:txBody>
      </p:sp>
      <p:pic>
        <p:nvPicPr>
          <p:cNvPr id="644" name="Google Shape;644;p95"/>
          <p:cNvPicPr preferRelativeResize="0"/>
          <p:nvPr/>
        </p:nvPicPr>
        <p:blipFill>
          <a:blip r:embed="rId4">
            <a:alphaModFix/>
          </a:blip>
          <a:stretch>
            <a:fillRect/>
          </a:stretch>
        </p:blipFill>
        <p:spPr>
          <a:xfrm>
            <a:off x="4764948" y="1828466"/>
            <a:ext cx="1674994" cy="1406556"/>
          </a:xfrm>
          <a:prstGeom prst="rect">
            <a:avLst/>
          </a:prstGeom>
          <a:noFill/>
          <a:ln>
            <a:noFill/>
          </a:ln>
        </p:spPr>
      </p:pic>
      <p:sp>
        <p:nvSpPr>
          <p:cNvPr id="645" name="Google Shape;645;p95"/>
          <p:cNvSpPr txBox="1"/>
          <p:nvPr/>
        </p:nvSpPr>
        <p:spPr>
          <a:xfrm>
            <a:off x="4448550" y="3431225"/>
            <a:ext cx="2178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$1 288.56</a:t>
            </a:r>
            <a:endParaRPr sz="2800">
              <a:latin typeface="Helvetica Neue Light"/>
              <a:ea typeface="Helvetica Neue Light"/>
              <a:cs typeface="Helvetica Neue Light"/>
              <a:sym typeface="Helvetica Neue Light"/>
            </a:endParaRPr>
          </a:p>
        </p:txBody>
      </p:sp>
      <p:sp>
        <p:nvSpPr>
          <p:cNvPr id="646" name="Google Shape;646;p95"/>
          <p:cNvSpPr txBox="1"/>
          <p:nvPr/>
        </p:nvSpPr>
        <p:spPr>
          <a:xfrm>
            <a:off x="4495800" y="387897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Average customer value per year</a:t>
            </a:r>
            <a:endParaRPr sz="1800">
              <a:latin typeface="Helvetica Neue Light"/>
              <a:ea typeface="Helvetica Neue Light"/>
              <a:cs typeface="Helvetica Neue Light"/>
              <a:sym typeface="Helvetica Neue Light"/>
            </a:endParaRPr>
          </a:p>
        </p:txBody>
      </p:sp>
      <p:pic>
        <p:nvPicPr>
          <p:cNvPr id="18" name="Picture 4" descr="Artcaffe, Coffee and Bakery, Nairobi, Kenya - Bai Mo"/>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1260" b="87922" l="36100" r="58600">
                        <a14:foregroundMark x1="41900" y1="62566" x2="41900" y2="62566"/>
                        <a14:foregroundMark x1="43250" y1="62866" x2="43250" y2="62866"/>
                        <a14:foregroundMark x1="44650" y1="62416" x2="44650" y2="62416"/>
                        <a14:foregroundMark x1="46100" y1="63466" x2="46100" y2="63466"/>
                        <a14:foregroundMark x1="48800" y1="63916" x2="48800" y2="63916"/>
                        <a14:foregroundMark x1="50050" y1="63616" x2="50050" y2="63616"/>
                        <a14:foregroundMark x1="51500" y1="63016" x2="51500" y2="63016"/>
                        <a14:foregroundMark x1="52600" y1="63316" x2="52600" y2="63316"/>
                      </a14:backgroundRemoval>
                    </a14:imgEffect>
                  </a14:imgLayer>
                </a14:imgProps>
              </a:ext>
              <a:ext uri="{28A0092B-C50C-407E-A947-70E740481C1C}">
                <a14:useLocalDpi xmlns:a14="http://schemas.microsoft.com/office/drawing/2010/main" val="0"/>
              </a:ext>
            </a:extLst>
          </a:blip>
          <a:srcRect l="35888" t="36820" r="41423" b="10809"/>
          <a:stretch/>
        </p:blipFill>
        <p:spPr bwMode="auto">
          <a:xfrm>
            <a:off x="732470" y="1465766"/>
            <a:ext cx="1170001" cy="18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6"/>
          <p:cNvSpPr txBox="1"/>
          <p:nvPr/>
        </p:nvSpPr>
        <p:spPr>
          <a:xfrm>
            <a:off x="521200" y="3431225"/>
            <a:ext cx="1537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$5.90</a:t>
            </a:r>
            <a:endParaRPr sz="2800">
              <a:latin typeface="Helvetica Neue Light"/>
              <a:ea typeface="Helvetica Neue Light"/>
              <a:cs typeface="Helvetica Neue Light"/>
              <a:sym typeface="Helvetica Neue Light"/>
            </a:endParaRPr>
          </a:p>
        </p:txBody>
      </p:sp>
      <p:sp>
        <p:nvSpPr>
          <p:cNvPr id="652" name="Google Shape;652;p96"/>
          <p:cNvSpPr txBox="1"/>
          <p:nvPr/>
        </p:nvSpPr>
        <p:spPr>
          <a:xfrm>
            <a:off x="2348100" y="465200"/>
            <a:ext cx="4752600" cy="7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EF4747"/>
                </a:solidFill>
                <a:latin typeface="Helvetica Neue"/>
                <a:ea typeface="Helvetica Neue"/>
                <a:cs typeface="Helvetica Neue"/>
                <a:sym typeface="Helvetica Neue"/>
              </a:rPr>
              <a:t>L</a:t>
            </a:r>
            <a:r>
              <a:rPr lang="en" sz="2800">
                <a:latin typeface="Helvetica Neue Light"/>
                <a:ea typeface="Helvetica Neue Light"/>
                <a:cs typeface="Helvetica Neue Light"/>
                <a:sym typeface="Helvetica Neue Light"/>
              </a:rPr>
              <a:t>ife</a:t>
            </a:r>
            <a:r>
              <a:rPr lang="en" sz="2800" b="1">
                <a:solidFill>
                  <a:srgbClr val="EF4747"/>
                </a:solidFill>
                <a:latin typeface="Helvetica Neue"/>
                <a:ea typeface="Helvetica Neue"/>
                <a:cs typeface="Helvetica Neue"/>
                <a:sym typeface="Helvetica Neue"/>
              </a:rPr>
              <a:t>T</a:t>
            </a:r>
            <a:r>
              <a:rPr lang="en" sz="2800">
                <a:latin typeface="Helvetica Neue Light"/>
                <a:ea typeface="Helvetica Neue Light"/>
                <a:cs typeface="Helvetica Neue Light"/>
                <a:sym typeface="Helvetica Neue Light"/>
              </a:rPr>
              <a:t>ime </a:t>
            </a:r>
            <a:r>
              <a:rPr lang="en" sz="2800" b="1">
                <a:solidFill>
                  <a:srgbClr val="EF4747"/>
                </a:solidFill>
                <a:latin typeface="Helvetica Neue"/>
                <a:ea typeface="Helvetica Neue"/>
                <a:cs typeface="Helvetica Neue"/>
                <a:sym typeface="Helvetica Neue"/>
              </a:rPr>
              <a:t>V</a:t>
            </a:r>
            <a:r>
              <a:rPr lang="en" sz="2800">
                <a:latin typeface="Helvetica Neue Light"/>
                <a:ea typeface="Helvetica Neue Light"/>
                <a:cs typeface="Helvetica Neue Light"/>
                <a:sym typeface="Helvetica Neue Light"/>
              </a:rPr>
              <a:t>alue</a:t>
            </a:r>
            <a:endParaRPr sz="2800">
              <a:latin typeface="Helvetica Neue Light"/>
              <a:ea typeface="Helvetica Neue Light"/>
              <a:cs typeface="Helvetica Neue Light"/>
              <a:sym typeface="Helvetica Neue Light"/>
            </a:endParaRPr>
          </a:p>
        </p:txBody>
      </p:sp>
      <p:sp>
        <p:nvSpPr>
          <p:cNvPr id="653" name="Google Shape;653;p96"/>
          <p:cNvSpPr txBox="1"/>
          <p:nvPr/>
        </p:nvSpPr>
        <p:spPr>
          <a:xfrm>
            <a:off x="227650" y="388212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Average Customer spend per visit</a:t>
            </a:r>
            <a:endParaRPr sz="1800">
              <a:latin typeface="Helvetica Neue Light"/>
              <a:ea typeface="Helvetica Neue Light"/>
              <a:cs typeface="Helvetica Neue Light"/>
              <a:sym typeface="Helvetica Neue Light"/>
            </a:endParaRPr>
          </a:p>
        </p:txBody>
      </p:sp>
      <p:sp>
        <p:nvSpPr>
          <p:cNvPr id="655" name="Google Shape;655;p96"/>
          <p:cNvSpPr/>
          <p:nvPr/>
        </p:nvSpPr>
        <p:spPr>
          <a:xfrm>
            <a:off x="4787750" y="3508200"/>
            <a:ext cx="489300" cy="29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6" name="Google Shape;656;p96"/>
          <p:cNvPicPr preferRelativeResize="0"/>
          <p:nvPr/>
        </p:nvPicPr>
        <p:blipFill>
          <a:blip r:embed="rId3">
            <a:alphaModFix/>
          </a:blip>
          <a:stretch>
            <a:fillRect/>
          </a:stretch>
        </p:blipFill>
        <p:spPr>
          <a:xfrm>
            <a:off x="2756814" y="1588479"/>
            <a:ext cx="989279" cy="867287"/>
          </a:xfrm>
          <a:prstGeom prst="rect">
            <a:avLst/>
          </a:prstGeom>
          <a:noFill/>
          <a:ln>
            <a:noFill/>
          </a:ln>
        </p:spPr>
      </p:pic>
      <p:pic>
        <p:nvPicPr>
          <p:cNvPr id="657" name="Google Shape;657;p96"/>
          <p:cNvPicPr preferRelativeResize="0"/>
          <p:nvPr/>
        </p:nvPicPr>
        <p:blipFill>
          <a:blip r:embed="rId3">
            <a:alphaModFix/>
          </a:blip>
          <a:stretch>
            <a:fillRect/>
          </a:stretch>
        </p:blipFill>
        <p:spPr>
          <a:xfrm>
            <a:off x="3232082" y="1588479"/>
            <a:ext cx="989279" cy="867287"/>
          </a:xfrm>
          <a:prstGeom prst="rect">
            <a:avLst/>
          </a:prstGeom>
          <a:noFill/>
          <a:ln>
            <a:noFill/>
          </a:ln>
        </p:spPr>
      </p:pic>
      <p:pic>
        <p:nvPicPr>
          <p:cNvPr id="658" name="Google Shape;658;p96"/>
          <p:cNvPicPr preferRelativeResize="0"/>
          <p:nvPr/>
        </p:nvPicPr>
        <p:blipFill>
          <a:blip r:embed="rId3">
            <a:alphaModFix/>
          </a:blip>
          <a:stretch>
            <a:fillRect/>
          </a:stretch>
        </p:blipFill>
        <p:spPr>
          <a:xfrm>
            <a:off x="3262965" y="2459179"/>
            <a:ext cx="989279" cy="867287"/>
          </a:xfrm>
          <a:prstGeom prst="rect">
            <a:avLst/>
          </a:prstGeom>
          <a:noFill/>
          <a:ln>
            <a:noFill/>
          </a:ln>
        </p:spPr>
      </p:pic>
      <p:pic>
        <p:nvPicPr>
          <p:cNvPr id="659" name="Google Shape;659;p96"/>
          <p:cNvPicPr preferRelativeResize="0"/>
          <p:nvPr/>
        </p:nvPicPr>
        <p:blipFill>
          <a:blip r:embed="rId3">
            <a:alphaModFix/>
          </a:blip>
          <a:stretch>
            <a:fillRect/>
          </a:stretch>
        </p:blipFill>
        <p:spPr>
          <a:xfrm>
            <a:off x="2753629" y="2472613"/>
            <a:ext cx="989279" cy="867287"/>
          </a:xfrm>
          <a:prstGeom prst="rect">
            <a:avLst/>
          </a:prstGeom>
          <a:noFill/>
          <a:ln>
            <a:noFill/>
          </a:ln>
        </p:spPr>
      </p:pic>
      <p:pic>
        <p:nvPicPr>
          <p:cNvPr id="660" name="Google Shape;660;p96"/>
          <p:cNvPicPr preferRelativeResize="0"/>
          <p:nvPr/>
        </p:nvPicPr>
        <p:blipFill rotWithShape="1">
          <a:blip r:embed="rId3">
            <a:alphaModFix/>
          </a:blip>
          <a:srcRect t="72907"/>
          <a:stretch/>
        </p:blipFill>
        <p:spPr>
          <a:xfrm>
            <a:off x="3624079" y="2220795"/>
            <a:ext cx="989289" cy="234971"/>
          </a:xfrm>
          <a:prstGeom prst="rect">
            <a:avLst/>
          </a:prstGeom>
          <a:noFill/>
          <a:ln>
            <a:noFill/>
          </a:ln>
        </p:spPr>
      </p:pic>
      <p:sp>
        <p:nvSpPr>
          <p:cNvPr id="661" name="Google Shape;661;p96"/>
          <p:cNvSpPr txBox="1"/>
          <p:nvPr/>
        </p:nvSpPr>
        <p:spPr>
          <a:xfrm>
            <a:off x="2654463" y="3431225"/>
            <a:ext cx="1537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4.2</a:t>
            </a:r>
            <a:endParaRPr sz="2800">
              <a:latin typeface="Helvetica Neue Light"/>
              <a:ea typeface="Helvetica Neue Light"/>
              <a:cs typeface="Helvetica Neue Light"/>
              <a:sym typeface="Helvetica Neue Light"/>
            </a:endParaRPr>
          </a:p>
        </p:txBody>
      </p:sp>
      <p:sp>
        <p:nvSpPr>
          <p:cNvPr id="662" name="Google Shape;662;p96"/>
          <p:cNvSpPr txBox="1"/>
          <p:nvPr/>
        </p:nvSpPr>
        <p:spPr>
          <a:xfrm>
            <a:off x="2399825" y="388212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Purchase Frequency Rate (per week)</a:t>
            </a:r>
            <a:endParaRPr sz="1800">
              <a:latin typeface="Helvetica Neue Light"/>
              <a:ea typeface="Helvetica Neue Light"/>
              <a:cs typeface="Helvetica Neue Light"/>
              <a:sym typeface="Helvetica Neue Light"/>
            </a:endParaRPr>
          </a:p>
        </p:txBody>
      </p:sp>
      <p:pic>
        <p:nvPicPr>
          <p:cNvPr id="663" name="Google Shape;663;p96"/>
          <p:cNvPicPr preferRelativeResize="0"/>
          <p:nvPr/>
        </p:nvPicPr>
        <p:blipFill>
          <a:blip r:embed="rId4">
            <a:alphaModFix/>
          </a:blip>
          <a:stretch>
            <a:fillRect/>
          </a:stretch>
        </p:blipFill>
        <p:spPr>
          <a:xfrm>
            <a:off x="7067629" y="1852518"/>
            <a:ext cx="1371222" cy="1286057"/>
          </a:xfrm>
          <a:prstGeom prst="rect">
            <a:avLst/>
          </a:prstGeom>
          <a:noFill/>
          <a:ln>
            <a:noFill/>
          </a:ln>
        </p:spPr>
      </p:pic>
      <p:sp>
        <p:nvSpPr>
          <p:cNvPr id="664" name="Google Shape;664;p96"/>
          <p:cNvSpPr txBox="1"/>
          <p:nvPr/>
        </p:nvSpPr>
        <p:spPr>
          <a:xfrm>
            <a:off x="6991425" y="3408250"/>
            <a:ext cx="15375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Light"/>
                <a:ea typeface="Helvetica Neue Light"/>
                <a:cs typeface="Helvetica Neue Light"/>
                <a:sym typeface="Helvetica Neue Light"/>
              </a:rPr>
              <a:t>20 years</a:t>
            </a:r>
            <a:endParaRPr sz="2800">
              <a:latin typeface="Helvetica Neue Light"/>
              <a:ea typeface="Helvetica Neue Light"/>
              <a:cs typeface="Helvetica Neue Light"/>
              <a:sym typeface="Helvetica Neue Light"/>
            </a:endParaRPr>
          </a:p>
        </p:txBody>
      </p:sp>
      <p:sp>
        <p:nvSpPr>
          <p:cNvPr id="665" name="Google Shape;665;p96"/>
          <p:cNvSpPr txBox="1"/>
          <p:nvPr/>
        </p:nvSpPr>
        <p:spPr>
          <a:xfrm>
            <a:off x="6613725" y="3811475"/>
            <a:ext cx="2292900" cy="7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700"/>
              </a:spcBef>
              <a:spcAft>
                <a:spcPts val="700"/>
              </a:spcAft>
              <a:buNone/>
            </a:pPr>
            <a:r>
              <a:rPr lang="en" sz="1800">
                <a:latin typeface="Helvetica Neue Light"/>
                <a:ea typeface="Helvetica Neue Light"/>
                <a:cs typeface="Helvetica Neue Light"/>
                <a:sym typeface="Helvetica Neue Light"/>
              </a:rPr>
              <a:t>Average customer's lifetime span</a:t>
            </a:r>
            <a:endParaRPr sz="1800">
              <a:latin typeface="Helvetica Neue Light"/>
              <a:ea typeface="Helvetica Neue Light"/>
              <a:cs typeface="Helvetica Neue Light"/>
              <a:sym typeface="Helvetica Neue Light"/>
            </a:endParaRPr>
          </a:p>
        </p:txBody>
      </p:sp>
      <p:pic>
        <p:nvPicPr>
          <p:cNvPr id="666" name="Google Shape;666;p96"/>
          <p:cNvPicPr preferRelativeResize="0"/>
          <p:nvPr/>
        </p:nvPicPr>
        <p:blipFill>
          <a:blip r:embed="rId5">
            <a:alphaModFix/>
          </a:blip>
          <a:stretch>
            <a:fillRect/>
          </a:stretch>
        </p:blipFill>
        <p:spPr>
          <a:xfrm>
            <a:off x="4764948" y="1828466"/>
            <a:ext cx="1674994" cy="1406556"/>
          </a:xfrm>
          <a:prstGeom prst="rect">
            <a:avLst/>
          </a:prstGeom>
          <a:noFill/>
          <a:ln>
            <a:noFill/>
          </a:ln>
        </p:spPr>
      </p:pic>
      <p:sp>
        <p:nvSpPr>
          <p:cNvPr id="667" name="Google Shape;667;p96"/>
          <p:cNvSpPr txBox="1"/>
          <p:nvPr/>
        </p:nvSpPr>
        <p:spPr>
          <a:xfrm>
            <a:off x="4448550" y="3431225"/>
            <a:ext cx="2178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$1 288.56</a:t>
            </a:r>
            <a:endParaRPr sz="2800">
              <a:latin typeface="Helvetica Neue Light"/>
              <a:ea typeface="Helvetica Neue Light"/>
              <a:cs typeface="Helvetica Neue Light"/>
              <a:sym typeface="Helvetica Neue Light"/>
            </a:endParaRPr>
          </a:p>
        </p:txBody>
      </p:sp>
      <p:sp>
        <p:nvSpPr>
          <p:cNvPr id="668" name="Google Shape;668;p96"/>
          <p:cNvSpPr txBox="1"/>
          <p:nvPr/>
        </p:nvSpPr>
        <p:spPr>
          <a:xfrm>
            <a:off x="4495800" y="387897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Average customer value per year</a:t>
            </a:r>
            <a:endParaRPr sz="1800">
              <a:latin typeface="Helvetica Neue Light"/>
              <a:ea typeface="Helvetica Neue Light"/>
              <a:cs typeface="Helvetica Neue Light"/>
              <a:sym typeface="Helvetica Neue Light"/>
            </a:endParaRPr>
          </a:p>
        </p:txBody>
      </p:sp>
      <p:pic>
        <p:nvPicPr>
          <p:cNvPr id="21" name="Picture 4" descr="Artcaffe, Coffee and Bakery, Nairobi, Kenya - Bai Mo"/>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1260" b="87922" l="36100" r="58600">
                        <a14:foregroundMark x1="41900" y1="62566" x2="41900" y2="62566"/>
                        <a14:foregroundMark x1="43250" y1="62866" x2="43250" y2="62866"/>
                        <a14:foregroundMark x1="44650" y1="62416" x2="44650" y2="62416"/>
                        <a14:foregroundMark x1="46100" y1="63466" x2="46100" y2="63466"/>
                        <a14:foregroundMark x1="48800" y1="63916" x2="48800" y2="63916"/>
                        <a14:foregroundMark x1="50050" y1="63616" x2="50050" y2="63616"/>
                        <a14:foregroundMark x1="51500" y1="63016" x2="51500" y2="63016"/>
                        <a14:foregroundMark x1="52600" y1="63316" x2="52600" y2="63316"/>
                      </a14:backgroundRemoval>
                    </a14:imgEffect>
                  </a14:imgLayer>
                </a14:imgProps>
              </a:ext>
              <a:ext uri="{28A0092B-C50C-407E-A947-70E740481C1C}">
                <a14:useLocalDpi xmlns:a14="http://schemas.microsoft.com/office/drawing/2010/main" val="0"/>
              </a:ext>
            </a:extLst>
          </a:blip>
          <a:srcRect l="35888" t="36820" r="41423" b="10809"/>
          <a:stretch/>
        </p:blipFill>
        <p:spPr bwMode="auto">
          <a:xfrm>
            <a:off x="732470" y="1465766"/>
            <a:ext cx="1170001" cy="18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7"/>
          <p:cNvSpPr txBox="1"/>
          <p:nvPr/>
        </p:nvSpPr>
        <p:spPr>
          <a:xfrm>
            <a:off x="521200" y="3431225"/>
            <a:ext cx="1537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$5.90</a:t>
            </a:r>
            <a:endParaRPr sz="2800">
              <a:latin typeface="Helvetica Neue Light"/>
              <a:ea typeface="Helvetica Neue Light"/>
              <a:cs typeface="Helvetica Neue Light"/>
              <a:sym typeface="Helvetica Neue Light"/>
            </a:endParaRPr>
          </a:p>
        </p:txBody>
      </p:sp>
      <p:sp>
        <p:nvSpPr>
          <p:cNvPr id="674" name="Google Shape;674;p97"/>
          <p:cNvSpPr txBox="1"/>
          <p:nvPr/>
        </p:nvSpPr>
        <p:spPr>
          <a:xfrm>
            <a:off x="2348100" y="465200"/>
            <a:ext cx="4752600" cy="7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EF4747"/>
                </a:solidFill>
                <a:latin typeface="Helvetica Neue"/>
                <a:ea typeface="Helvetica Neue"/>
                <a:cs typeface="Helvetica Neue"/>
                <a:sym typeface="Helvetica Neue"/>
              </a:rPr>
              <a:t>L</a:t>
            </a:r>
            <a:r>
              <a:rPr lang="en" sz="2800">
                <a:latin typeface="Helvetica Neue Light"/>
                <a:ea typeface="Helvetica Neue Light"/>
                <a:cs typeface="Helvetica Neue Light"/>
                <a:sym typeface="Helvetica Neue Light"/>
              </a:rPr>
              <a:t>ife</a:t>
            </a:r>
            <a:r>
              <a:rPr lang="en" sz="2800" b="1">
                <a:solidFill>
                  <a:srgbClr val="EF4747"/>
                </a:solidFill>
                <a:latin typeface="Helvetica Neue"/>
                <a:ea typeface="Helvetica Neue"/>
                <a:cs typeface="Helvetica Neue"/>
                <a:sym typeface="Helvetica Neue"/>
              </a:rPr>
              <a:t>T</a:t>
            </a:r>
            <a:r>
              <a:rPr lang="en" sz="2800">
                <a:latin typeface="Helvetica Neue Light"/>
                <a:ea typeface="Helvetica Neue Light"/>
                <a:cs typeface="Helvetica Neue Light"/>
                <a:sym typeface="Helvetica Neue Light"/>
              </a:rPr>
              <a:t>ime </a:t>
            </a:r>
            <a:r>
              <a:rPr lang="en" sz="2800" b="1">
                <a:solidFill>
                  <a:srgbClr val="EF4747"/>
                </a:solidFill>
                <a:latin typeface="Helvetica Neue"/>
                <a:ea typeface="Helvetica Neue"/>
                <a:cs typeface="Helvetica Neue"/>
                <a:sym typeface="Helvetica Neue"/>
              </a:rPr>
              <a:t>V</a:t>
            </a:r>
            <a:r>
              <a:rPr lang="en" sz="2800">
                <a:latin typeface="Helvetica Neue Light"/>
                <a:ea typeface="Helvetica Neue Light"/>
                <a:cs typeface="Helvetica Neue Light"/>
                <a:sym typeface="Helvetica Neue Light"/>
              </a:rPr>
              <a:t>alue</a:t>
            </a:r>
            <a:endParaRPr sz="2800">
              <a:latin typeface="Helvetica Neue Light"/>
              <a:ea typeface="Helvetica Neue Light"/>
              <a:cs typeface="Helvetica Neue Light"/>
              <a:sym typeface="Helvetica Neue Light"/>
            </a:endParaRPr>
          </a:p>
        </p:txBody>
      </p:sp>
      <p:sp>
        <p:nvSpPr>
          <p:cNvPr id="675" name="Google Shape;675;p97"/>
          <p:cNvSpPr txBox="1"/>
          <p:nvPr/>
        </p:nvSpPr>
        <p:spPr>
          <a:xfrm>
            <a:off x="227650" y="388212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Average Customer spend per visit</a:t>
            </a:r>
            <a:endParaRPr sz="1800">
              <a:latin typeface="Helvetica Neue Light"/>
              <a:ea typeface="Helvetica Neue Light"/>
              <a:cs typeface="Helvetica Neue Light"/>
              <a:sym typeface="Helvetica Neue Light"/>
            </a:endParaRPr>
          </a:p>
        </p:txBody>
      </p:sp>
      <p:sp>
        <p:nvSpPr>
          <p:cNvPr id="677" name="Google Shape;677;p97"/>
          <p:cNvSpPr/>
          <p:nvPr/>
        </p:nvSpPr>
        <p:spPr>
          <a:xfrm>
            <a:off x="4787750" y="3508200"/>
            <a:ext cx="489300" cy="29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8" name="Google Shape;678;p97"/>
          <p:cNvPicPr preferRelativeResize="0"/>
          <p:nvPr/>
        </p:nvPicPr>
        <p:blipFill>
          <a:blip r:embed="rId3">
            <a:alphaModFix/>
          </a:blip>
          <a:stretch>
            <a:fillRect/>
          </a:stretch>
        </p:blipFill>
        <p:spPr>
          <a:xfrm>
            <a:off x="2756814" y="1588479"/>
            <a:ext cx="989279" cy="867287"/>
          </a:xfrm>
          <a:prstGeom prst="rect">
            <a:avLst/>
          </a:prstGeom>
          <a:noFill/>
          <a:ln>
            <a:noFill/>
          </a:ln>
        </p:spPr>
      </p:pic>
      <p:pic>
        <p:nvPicPr>
          <p:cNvPr id="679" name="Google Shape;679;p97"/>
          <p:cNvPicPr preferRelativeResize="0"/>
          <p:nvPr/>
        </p:nvPicPr>
        <p:blipFill>
          <a:blip r:embed="rId3">
            <a:alphaModFix/>
          </a:blip>
          <a:stretch>
            <a:fillRect/>
          </a:stretch>
        </p:blipFill>
        <p:spPr>
          <a:xfrm>
            <a:off x="3232082" y="1588479"/>
            <a:ext cx="989279" cy="867287"/>
          </a:xfrm>
          <a:prstGeom prst="rect">
            <a:avLst/>
          </a:prstGeom>
          <a:noFill/>
          <a:ln>
            <a:noFill/>
          </a:ln>
        </p:spPr>
      </p:pic>
      <p:pic>
        <p:nvPicPr>
          <p:cNvPr id="680" name="Google Shape;680;p97"/>
          <p:cNvPicPr preferRelativeResize="0"/>
          <p:nvPr/>
        </p:nvPicPr>
        <p:blipFill>
          <a:blip r:embed="rId3">
            <a:alphaModFix/>
          </a:blip>
          <a:stretch>
            <a:fillRect/>
          </a:stretch>
        </p:blipFill>
        <p:spPr>
          <a:xfrm>
            <a:off x="3262965" y="2459179"/>
            <a:ext cx="989279" cy="867287"/>
          </a:xfrm>
          <a:prstGeom prst="rect">
            <a:avLst/>
          </a:prstGeom>
          <a:noFill/>
          <a:ln>
            <a:noFill/>
          </a:ln>
        </p:spPr>
      </p:pic>
      <p:pic>
        <p:nvPicPr>
          <p:cNvPr id="681" name="Google Shape;681;p97"/>
          <p:cNvPicPr preferRelativeResize="0"/>
          <p:nvPr/>
        </p:nvPicPr>
        <p:blipFill>
          <a:blip r:embed="rId3">
            <a:alphaModFix/>
          </a:blip>
          <a:stretch>
            <a:fillRect/>
          </a:stretch>
        </p:blipFill>
        <p:spPr>
          <a:xfrm>
            <a:off x="2753629" y="2472613"/>
            <a:ext cx="989279" cy="867287"/>
          </a:xfrm>
          <a:prstGeom prst="rect">
            <a:avLst/>
          </a:prstGeom>
          <a:noFill/>
          <a:ln>
            <a:noFill/>
          </a:ln>
        </p:spPr>
      </p:pic>
      <p:pic>
        <p:nvPicPr>
          <p:cNvPr id="682" name="Google Shape;682;p97"/>
          <p:cNvPicPr preferRelativeResize="0"/>
          <p:nvPr/>
        </p:nvPicPr>
        <p:blipFill rotWithShape="1">
          <a:blip r:embed="rId3">
            <a:alphaModFix/>
          </a:blip>
          <a:srcRect t="72907"/>
          <a:stretch/>
        </p:blipFill>
        <p:spPr>
          <a:xfrm>
            <a:off x="3624079" y="2220795"/>
            <a:ext cx="989289" cy="234971"/>
          </a:xfrm>
          <a:prstGeom prst="rect">
            <a:avLst/>
          </a:prstGeom>
          <a:noFill/>
          <a:ln>
            <a:noFill/>
          </a:ln>
        </p:spPr>
      </p:pic>
      <p:sp>
        <p:nvSpPr>
          <p:cNvPr id="683" name="Google Shape;683;p97"/>
          <p:cNvSpPr txBox="1"/>
          <p:nvPr/>
        </p:nvSpPr>
        <p:spPr>
          <a:xfrm>
            <a:off x="2654463" y="3431225"/>
            <a:ext cx="1537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4.2</a:t>
            </a:r>
            <a:endParaRPr sz="2800">
              <a:latin typeface="Helvetica Neue Light"/>
              <a:ea typeface="Helvetica Neue Light"/>
              <a:cs typeface="Helvetica Neue Light"/>
              <a:sym typeface="Helvetica Neue Light"/>
            </a:endParaRPr>
          </a:p>
        </p:txBody>
      </p:sp>
      <p:sp>
        <p:nvSpPr>
          <p:cNvPr id="684" name="Google Shape;684;p97"/>
          <p:cNvSpPr txBox="1"/>
          <p:nvPr/>
        </p:nvSpPr>
        <p:spPr>
          <a:xfrm>
            <a:off x="2399825" y="388212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Purchase Frequency Rate (per week)</a:t>
            </a:r>
            <a:endParaRPr sz="1800">
              <a:latin typeface="Helvetica Neue Light"/>
              <a:ea typeface="Helvetica Neue Light"/>
              <a:cs typeface="Helvetica Neue Light"/>
              <a:sym typeface="Helvetica Neue Light"/>
            </a:endParaRPr>
          </a:p>
        </p:txBody>
      </p:sp>
      <p:pic>
        <p:nvPicPr>
          <p:cNvPr id="685" name="Google Shape;685;p97"/>
          <p:cNvPicPr preferRelativeResize="0"/>
          <p:nvPr/>
        </p:nvPicPr>
        <p:blipFill>
          <a:blip r:embed="rId4">
            <a:alphaModFix/>
          </a:blip>
          <a:stretch>
            <a:fillRect/>
          </a:stretch>
        </p:blipFill>
        <p:spPr>
          <a:xfrm>
            <a:off x="7067629" y="1852518"/>
            <a:ext cx="1371222" cy="1286057"/>
          </a:xfrm>
          <a:prstGeom prst="rect">
            <a:avLst/>
          </a:prstGeom>
          <a:noFill/>
          <a:ln>
            <a:noFill/>
          </a:ln>
        </p:spPr>
      </p:pic>
      <p:sp>
        <p:nvSpPr>
          <p:cNvPr id="686" name="Google Shape;686;p97"/>
          <p:cNvSpPr txBox="1"/>
          <p:nvPr/>
        </p:nvSpPr>
        <p:spPr>
          <a:xfrm>
            <a:off x="6991425" y="3408250"/>
            <a:ext cx="15375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Light"/>
                <a:ea typeface="Helvetica Neue Light"/>
                <a:cs typeface="Helvetica Neue Light"/>
                <a:sym typeface="Helvetica Neue Light"/>
              </a:rPr>
              <a:t>20 years</a:t>
            </a:r>
            <a:endParaRPr sz="2800">
              <a:latin typeface="Helvetica Neue Light"/>
              <a:ea typeface="Helvetica Neue Light"/>
              <a:cs typeface="Helvetica Neue Light"/>
              <a:sym typeface="Helvetica Neue Light"/>
            </a:endParaRPr>
          </a:p>
        </p:txBody>
      </p:sp>
      <p:sp>
        <p:nvSpPr>
          <p:cNvPr id="687" name="Google Shape;687;p97"/>
          <p:cNvSpPr txBox="1"/>
          <p:nvPr/>
        </p:nvSpPr>
        <p:spPr>
          <a:xfrm>
            <a:off x="6613725" y="3811475"/>
            <a:ext cx="2292900" cy="7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700"/>
              </a:spcBef>
              <a:spcAft>
                <a:spcPts val="700"/>
              </a:spcAft>
              <a:buNone/>
            </a:pPr>
            <a:r>
              <a:rPr lang="en" sz="1800">
                <a:latin typeface="Helvetica Neue Light"/>
                <a:ea typeface="Helvetica Neue Light"/>
                <a:cs typeface="Helvetica Neue Light"/>
                <a:sym typeface="Helvetica Neue Light"/>
              </a:rPr>
              <a:t>Average customer's lifetime span</a:t>
            </a:r>
            <a:endParaRPr sz="1800">
              <a:latin typeface="Helvetica Neue Light"/>
              <a:ea typeface="Helvetica Neue Light"/>
              <a:cs typeface="Helvetica Neue Light"/>
              <a:sym typeface="Helvetica Neue Light"/>
            </a:endParaRPr>
          </a:p>
        </p:txBody>
      </p:sp>
      <p:pic>
        <p:nvPicPr>
          <p:cNvPr id="688" name="Google Shape;688;p97"/>
          <p:cNvPicPr preferRelativeResize="0"/>
          <p:nvPr/>
        </p:nvPicPr>
        <p:blipFill>
          <a:blip r:embed="rId5">
            <a:alphaModFix/>
          </a:blip>
          <a:stretch>
            <a:fillRect/>
          </a:stretch>
        </p:blipFill>
        <p:spPr>
          <a:xfrm>
            <a:off x="4764948" y="1828466"/>
            <a:ext cx="1674994" cy="1406556"/>
          </a:xfrm>
          <a:prstGeom prst="rect">
            <a:avLst/>
          </a:prstGeom>
          <a:noFill/>
          <a:ln>
            <a:noFill/>
          </a:ln>
        </p:spPr>
      </p:pic>
      <p:sp>
        <p:nvSpPr>
          <p:cNvPr id="689" name="Google Shape;689;p97"/>
          <p:cNvSpPr txBox="1"/>
          <p:nvPr/>
        </p:nvSpPr>
        <p:spPr>
          <a:xfrm>
            <a:off x="4448550" y="3431225"/>
            <a:ext cx="2178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Helvetica Neue Light"/>
                <a:ea typeface="Helvetica Neue Light"/>
                <a:cs typeface="Helvetica Neue Light"/>
                <a:sym typeface="Helvetica Neue Light"/>
              </a:rPr>
              <a:t>$1 288.56</a:t>
            </a:r>
            <a:endParaRPr sz="2800">
              <a:latin typeface="Helvetica Neue Light"/>
              <a:ea typeface="Helvetica Neue Light"/>
              <a:cs typeface="Helvetica Neue Light"/>
              <a:sym typeface="Helvetica Neue Light"/>
            </a:endParaRPr>
          </a:p>
        </p:txBody>
      </p:sp>
      <p:sp>
        <p:nvSpPr>
          <p:cNvPr id="690" name="Google Shape;690;p97"/>
          <p:cNvSpPr txBox="1"/>
          <p:nvPr/>
        </p:nvSpPr>
        <p:spPr>
          <a:xfrm>
            <a:off x="4495800" y="3878975"/>
            <a:ext cx="20838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Helvetica Neue Light"/>
                <a:ea typeface="Helvetica Neue Light"/>
                <a:cs typeface="Helvetica Neue Light"/>
                <a:sym typeface="Helvetica Neue Light"/>
              </a:rPr>
              <a:t>Average customer value per year</a:t>
            </a:r>
            <a:endParaRPr sz="1800">
              <a:latin typeface="Helvetica Neue Light"/>
              <a:ea typeface="Helvetica Neue Light"/>
              <a:cs typeface="Helvetica Neue Light"/>
              <a:sym typeface="Helvetica Neue Light"/>
            </a:endParaRPr>
          </a:p>
        </p:txBody>
      </p:sp>
      <p:sp>
        <p:nvSpPr>
          <p:cNvPr id="691" name="Google Shape;691;p97"/>
          <p:cNvSpPr/>
          <p:nvPr/>
        </p:nvSpPr>
        <p:spPr>
          <a:xfrm>
            <a:off x="6503400" y="242450"/>
            <a:ext cx="2083800" cy="1188000"/>
          </a:xfrm>
          <a:prstGeom prst="ellipse">
            <a:avLst/>
          </a:prstGeom>
          <a:solidFill>
            <a:srgbClr val="EF4747"/>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7"/>
          <p:cNvSpPr txBox="1"/>
          <p:nvPr/>
        </p:nvSpPr>
        <p:spPr>
          <a:xfrm>
            <a:off x="6776550" y="535850"/>
            <a:ext cx="15375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F5F8FA"/>
                </a:solidFill>
                <a:latin typeface="Helvetica Neue"/>
                <a:ea typeface="Helvetica Neue"/>
                <a:cs typeface="Helvetica Neue"/>
                <a:sym typeface="Helvetica Neue"/>
              </a:rPr>
              <a:t>$25 272</a:t>
            </a:r>
            <a:endParaRPr sz="2800" b="1">
              <a:solidFill>
                <a:srgbClr val="F5F8FA"/>
              </a:solidFill>
              <a:latin typeface="Helvetica Neue"/>
              <a:ea typeface="Helvetica Neue"/>
              <a:cs typeface="Helvetica Neue"/>
              <a:sym typeface="Helvetica Neue"/>
            </a:endParaRPr>
          </a:p>
        </p:txBody>
      </p:sp>
      <p:pic>
        <p:nvPicPr>
          <p:cNvPr id="9220" name="Picture 4" descr="Artcaffe, Coffee and Bakery, Nairobi, Kenya - Bai Mo"/>
          <p:cNvPicPr>
            <a:picLocks noChangeAspect="1" noChangeArrowheads="1"/>
          </p:cNvPicPr>
          <p:nvPr/>
        </p:nvPicPr>
        <p:blipFill rotWithShape="1">
          <a:blip r:embed="rId6">
            <a:extLst>
              <a:ext uri="{28A0092B-C50C-407E-A947-70E740481C1C}">
                <a14:useLocalDpi xmlns:a14="http://schemas.microsoft.com/office/drawing/2010/main" val="0"/>
              </a:ext>
            </a:extLst>
          </a:blip>
          <a:srcRect l="35888" t="36820" r="41423" b="10809"/>
          <a:stretch/>
        </p:blipFill>
        <p:spPr bwMode="auto">
          <a:xfrm>
            <a:off x="732470" y="1465766"/>
            <a:ext cx="1170001" cy="18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9"/>
          <p:cNvSpPr txBox="1"/>
          <p:nvPr/>
        </p:nvSpPr>
        <p:spPr>
          <a:xfrm>
            <a:off x="1678157" y="2063425"/>
            <a:ext cx="5919847"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200" dirty="0">
                <a:solidFill>
                  <a:schemeClr val="dk1"/>
                </a:solidFill>
                <a:latin typeface="Helvetica Neue Light"/>
                <a:ea typeface="Helvetica Neue Light"/>
                <a:cs typeface="Helvetica Neue Light"/>
                <a:sym typeface="Helvetica Neue Light"/>
              </a:rPr>
              <a:t>The Cost of </a:t>
            </a:r>
            <a:r>
              <a:rPr lang="en" sz="2200" dirty="0" smtClean="0">
                <a:solidFill>
                  <a:schemeClr val="dk1"/>
                </a:solidFill>
                <a:latin typeface="Helvetica Neue Light"/>
                <a:ea typeface="Helvetica Neue Light"/>
                <a:cs typeface="Helvetica Neue Light"/>
                <a:sym typeface="Helvetica Neue Light"/>
              </a:rPr>
              <a:t>revenue generating activities</a:t>
            </a:r>
            <a:endParaRPr sz="2200" dirty="0">
              <a:latin typeface="Helvetica Neue Light"/>
              <a:ea typeface="Helvetica Neue Light"/>
              <a:cs typeface="Helvetica Neue Light"/>
              <a:sym typeface="Helvetica Neue Light"/>
            </a:endParaRPr>
          </a:p>
        </p:txBody>
      </p:sp>
      <p:sp>
        <p:nvSpPr>
          <p:cNvPr id="707" name="Google Shape;707;p99"/>
          <p:cNvSpPr txBox="1"/>
          <p:nvPr/>
        </p:nvSpPr>
        <p:spPr>
          <a:xfrm>
            <a:off x="2057850" y="2647950"/>
            <a:ext cx="50283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latin typeface="Helvetica Neue Light"/>
                <a:ea typeface="Helvetica Neue Light"/>
                <a:cs typeface="Helvetica Neue Light"/>
                <a:sym typeface="Helvetica Neue Light"/>
              </a:rPr>
              <a:t>The number of customers acquired</a:t>
            </a:r>
            <a:endParaRPr sz="2200" dirty="0">
              <a:latin typeface="Helvetica Neue Light"/>
              <a:ea typeface="Helvetica Neue Light"/>
              <a:cs typeface="Helvetica Neue Light"/>
              <a:sym typeface="Helvetica Neue Light"/>
            </a:endParaRPr>
          </a:p>
        </p:txBody>
      </p:sp>
      <p:cxnSp>
        <p:nvCxnSpPr>
          <p:cNvPr id="708" name="Google Shape;708;p99"/>
          <p:cNvCxnSpPr/>
          <p:nvPr/>
        </p:nvCxnSpPr>
        <p:spPr>
          <a:xfrm>
            <a:off x="2608350" y="2625625"/>
            <a:ext cx="3853500" cy="0"/>
          </a:xfrm>
          <a:prstGeom prst="straightConnector1">
            <a:avLst/>
          </a:prstGeom>
          <a:noFill/>
          <a:ln w="28575" cap="flat" cmpd="sng">
            <a:solidFill>
              <a:srgbClr val="EF4747"/>
            </a:solidFill>
            <a:prstDash val="solid"/>
            <a:round/>
            <a:headEnd type="none" w="med" len="med"/>
            <a:tailEnd type="none" w="med" len="med"/>
          </a:ln>
        </p:spPr>
      </p:cxnSp>
      <p:sp>
        <p:nvSpPr>
          <p:cNvPr id="6" name="Google Shape;538;p89"/>
          <p:cNvSpPr txBox="1"/>
          <p:nvPr/>
        </p:nvSpPr>
        <p:spPr>
          <a:xfrm>
            <a:off x="246811" y="950099"/>
            <a:ext cx="8642665" cy="5581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solidFill>
                  <a:schemeClr val="tx1"/>
                </a:solidFill>
                <a:latin typeface="Helvetica Neue"/>
                <a:ea typeface="Helvetica Neue Light"/>
                <a:cs typeface="Helvetica Neue"/>
                <a:sym typeface="Helvetica Neue"/>
              </a:rPr>
              <a:t>C</a:t>
            </a:r>
            <a:r>
              <a:rPr lang="en" sz="2800" dirty="0">
                <a:solidFill>
                  <a:schemeClr val="tx1"/>
                </a:solidFill>
                <a:latin typeface="Helvetica Neue Light"/>
                <a:ea typeface="Helvetica Neue Light"/>
                <a:cs typeface="Helvetica Neue Light"/>
                <a:sym typeface="Helvetica Neue"/>
              </a:rPr>
              <a:t>ost</a:t>
            </a:r>
            <a:r>
              <a:rPr lang="en" sz="2800" b="1" dirty="0" smtClean="0">
                <a:solidFill>
                  <a:schemeClr val="tx1"/>
                </a:solidFill>
                <a:latin typeface="Helvetica Neue"/>
                <a:ea typeface="Helvetica Neue Light"/>
                <a:cs typeface="Helvetica Neue"/>
                <a:sym typeface="Helvetica Neue"/>
              </a:rPr>
              <a:t> of G</a:t>
            </a:r>
            <a:r>
              <a:rPr lang="en" sz="2800" dirty="0" smtClean="0">
                <a:solidFill>
                  <a:schemeClr val="tx1"/>
                </a:solidFill>
                <a:latin typeface="Helvetica Neue Light"/>
                <a:ea typeface="Helvetica Neue Light"/>
                <a:cs typeface="Helvetica Neue Light"/>
                <a:sym typeface="Helvetica Neue"/>
              </a:rPr>
              <a:t>enerating </a:t>
            </a:r>
            <a:r>
              <a:rPr lang="en" sz="2800" b="1" dirty="0" smtClean="0">
                <a:solidFill>
                  <a:schemeClr val="tx1"/>
                </a:solidFill>
                <a:latin typeface="Helvetica Neue"/>
                <a:ea typeface="Helvetica Neue Light"/>
                <a:cs typeface="Helvetica Neue"/>
                <a:sym typeface="Helvetica Neue"/>
              </a:rPr>
              <a:t>R</a:t>
            </a:r>
            <a:r>
              <a:rPr lang="en" sz="2800" dirty="0" smtClean="0">
                <a:solidFill>
                  <a:schemeClr val="tx1"/>
                </a:solidFill>
                <a:latin typeface="Helvetica Neue Light"/>
                <a:ea typeface="Helvetica Neue Light"/>
                <a:cs typeface="Helvetica Neue Light"/>
                <a:sym typeface="Helvetica Neue"/>
              </a:rPr>
              <a:t>evenue</a:t>
            </a:r>
            <a:endParaRPr lang="en" sz="2800" dirty="0">
              <a:solidFill>
                <a:schemeClr val="tx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102"/>
          <p:cNvPicPr preferRelativeResize="0"/>
          <p:nvPr/>
        </p:nvPicPr>
        <p:blipFill>
          <a:blip r:embed="rId3">
            <a:alphaModFix/>
          </a:blip>
          <a:stretch>
            <a:fillRect/>
          </a:stretch>
        </p:blipFill>
        <p:spPr>
          <a:xfrm>
            <a:off x="1079850" y="743100"/>
            <a:ext cx="1566750" cy="761850"/>
          </a:xfrm>
          <a:prstGeom prst="rect">
            <a:avLst/>
          </a:prstGeom>
          <a:noFill/>
          <a:ln>
            <a:noFill/>
          </a:ln>
        </p:spPr>
      </p:pic>
      <p:sp>
        <p:nvSpPr>
          <p:cNvPr id="731" name="Google Shape;731;p102"/>
          <p:cNvSpPr txBox="1"/>
          <p:nvPr/>
        </p:nvSpPr>
        <p:spPr>
          <a:xfrm>
            <a:off x="630962" y="423738"/>
            <a:ext cx="1998525" cy="4611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dirty="0" smtClean="0">
                <a:latin typeface="Helvetica Neue Light"/>
                <a:ea typeface="Helvetica Neue Light"/>
                <a:cs typeface="Helvetica Neue Light"/>
                <a:sym typeface="Helvetica Neue Light"/>
              </a:rPr>
              <a:t>-$ 1000</a:t>
            </a:r>
          </a:p>
          <a:p>
            <a:pPr marL="457200" lvl="0" indent="0" algn="ctr" rtl="0">
              <a:spcBef>
                <a:spcPts val="0"/>
              </a:spcBef>
              <a:spcAft>
                <a:spcPts val="0"/>
              </a:spcAft>
              <a:buNone/>
            </a:pPr>
            <a:r>
              <a:rPr lang="en" sz="1200" dirty="0" smtClean="0">
                <a:latin typeface="Helvetica Neue Light"/>
                <a:ea typeface="Helvetica Neue Light"/>
                <a:cs typeface="Helvetica Neue Light"/>
                <a:sym typeface="Helvetica Neue Light"/>
              </a:rPr>
              <a:t>Search Ads</a:t>
            </a:r>
            <a:endParaRPr sz="1200" dirty="0">
              <a:latin typeface="Helvetica Neue Light"/>
              <a:ea typeface="Helvetica Neue Light"/>
              <a:cs typeface="Helvetica Neue Light"/>
              <a:sym typeface="Helvetica Neue Light"/>
            </a:endParaRPr>
          </a:p>
        </p:txBody>
      </p:sp>
      <p:pic>
        <p:nvPicPr>
          <p:cNvPr id="732" name="Google Shape;732;p102"/>
          <p:cNvPicPr preferRelativeResize="0"/>
          <p:nvPr/>
        </p:nvPicPr>
        <p:blipFill>
          <a:blip r:embed="rId4">
            <a:alphaModFix/>
          </a:blip>
          <a:stretch>
            <a:fillRect/>
          </a:stretch>
        </p:blipFill>
        <p:spPr>
          <a:xfrm>
            <a:off x="1287143" y="2249060"/>
            <a:ext cx="1299900" cy="1199878"/>
          </a:xfrm>
          <a:prstGeom prst="rect">
            <a:avLst/>
          </a:prstGeom>
          <a:noFill/>
          <a:ln>
            <a:noFill/>
          </a:ln>
        </p:spPr>
      </p:pic>
      <p:sp>
        <p:nvSpPr>
          <p:cNvPr id="733" name="Google Shape;733;p102"/>
          <p:cNvSpPr txBox="1"/>
          <p:nvPr/>
        </p:nvSpPr>
        <p:spPr>
          <a:xfrm>
            <a:off x="823074" y="1888066"/>
            <a:ext cx="1614299" cy="4611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dirty="0" smtClean="0">
                <a:latin typeface="Helvetica Neue Light"/>
                <a:ea typeface="Helvetica Neue Light"/>
                <a:cs typeface="Helvetica Neue Light"/>
                <a:sym typeface="Helvetica Neue Light"/>
              </a:rPr>
              <a:t>-$ 500</a:t>
            </a:r>
          </a:p>
          <a:p>
            <a:pPr marL="457200" lvl="0" indent="0" algn="ctr" rtl="0">
              <a:spcBef>
                <a:spcPts val="0"/>
              </a:spcBef>
              <a:spcAft>
                <a:spcPts val="0"/>
              </a:spcAft>
              <a:buNone/>
            </a:pPr>
            <a:r>
              <a:rPr lang="en" sz="1200" dirty="0" smtClean="0">
                <a:latin typeface="Helvetica Neue Light"/>
                <a:ea typeface="Helvetica Neue Light"/>
                <a:cs typeface="Helvetica Neue Light"/>
                <a:sym typeface="Helvetica Neue Light"/>
              </a:rPr>
              <a:t>Website Ads</a:t>
            </a:r>
            <a:endParaRPr sz="1200" dirty="0">
              <a:latin typeface="Helvetica Neue Light"/>
              <a:ea typeface="Helvetica Neue Light"/>
              <a:cs typeface="Helvetica Neue Light"/>
              <a:sym typeface="Helvetica Neue Light"/>
            </a:endParaRPr>
          </a:p>
        </p:txBody>
      </p:sp>
      <p:pic>
        <p:nvPicPr>
          <p:cNvPr id="734" name="Google Shape;734;p102"/>
          <p:cNvPicPr preferRelativeResize="0"/>
          <p:nvPr/>
        </p:nvPicPr>
        <p:blipFill>
          <a:blip r:embed="rId5">
            <a:alphaModFix/>
          </a:blip>
          <a:stretch>
            <a:fillRect/>
          </a:stretch>
        </p:blipFill>
        <p:spPr>
          <a:xfrm>
            <a:off x="6238299" y="1065924"/>
            <a:ext cx="2131500" cy="1508100"/>
          </a:xfrm>
          <a:prstGeom prst="rect">
            <a:avLst/>
          </a:prstGeom>
          <a:noFill/>
          <a:ln>
            <a:noFill/>
          </a:ln>
        </p:spPr>
      </p:pic>
      <p:pic>
        <p:nvPicPr>
          <p:cNvPr id="735" name="Google Shape;735;p102"/>
          <p:cNvPicPr preferRelativeResize="0"/>
          <p:nvPr/>
        </p:nvPicPr>
        <p:blipFill>
          <a:blip r:embed="rId6">
            <a:alphaModFix/>
          </a:blip>
          <a:stretch>
            <a:fillRect/>
          </a:stretch>
        </p:blipFill>
        <p:spPr>
          <a:xfrm>
            <a:off x="4002112" y="1149813"/>
            <a:ext cx="1139775" cy="1139775"/>
          </a:xfrm>
          <a:prstGeom prst="rect">
            <a:avLst/>
          </a:prstGeom>
          <a:noFill/>
          <a:ln>
            <a:noFill/>
          </a:ln>
        </p:spPr>
      </p:pic>
      <p:sp>
        <p:nvSpPr>
          <p:cNvPr id="736" name="Google Shape;736;p102"/>
          <p:cNvSpPr txBox="1"/>
          <p:nvPr/>
        </p:nvSpPr>
        <p:spPr>
          <a:xfrm>
            <a:off x="3792499" y="423738"/>
            <a:ext cx="1299900" cy="6421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latin typeface="Helvetica Neue Light"/>
                <a:ea typeface="Helvetica Neue Light"/>
                <a:cs typeface="Helvetica Neue Light"/>
                <a:sym typeface="Helvetica Neue Light"/>
              </a:rPr>
              <a:t>550</a:t>
            </a:r>
          </a:p>
          <a:p>
            <a:pPr marL="0" lvl="0" indent="0" algn="ctr" rtl="0">
              <a:spcBef>
                <a:spcPts val="0"/>
              </a:spcBef>
              <a:spcAft>
                <a:spcPts val="0"/>
              </a:spcAft>
              <a:buNone/>
            </a:pPr>
            <a:r>
              <a:rPr lang="en" sz="1200" dirty="0" smtClean="0">
                <a:latin typeface="Helvetica Neue Light"/>
                <a:ea typeface="Helvetica Neue Light"/>
                <a:cs typeface="Helvetica Neue Light"/>
                <a:sym typeface="Helvetica Neue Light"/>
              </a:rPr>
              <a:t>Clicks</a:t>
            </a:r>
            <a:endParaRPr sz="2000" dirty="0">
              <a:latin typeface="Helvetica Neue Light"/>
              <a:ea typeface="Helvetica Neue Light"/>
              <a:cs typeface="Helvetica Neue Light"/>
              <a:sym typeface="Helvetica Neue Light"/>
            </a:endParaRPr>
          </a:p>
        </p:txBody>
      </p:sp>
      <p:sp>
        <p:nvSpPr>
          <p:cNvPr id="737" name="Google Shape;737;p102"/>
          <p:cNvSpPr txBox="1"/>
          <p:nvPr/>
        </p:nvSpPr>
        <p:spPr>
          <a:xfrm>
            <a:off x="3205200" y="2692925"/>
            <a:ext cx="2886000" cy="66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Helvetica Neue Light"/>
                <a:ea typeface="Helvetica Neue Light"/>
                <a:cs typeface="Helvetica Neue Light"/>
                <a:sym typeface="Helvetica Neue Light"/>
              </a:rPr>
              <a:t>Cost per visitor: </a:t>
            </a:r>
            <a:r>
              <a:rPr lang="en" sz="1600" dirty="0" smtClean="0">
                <a:latin typeface="Helvetica Neue Light"/>
                <a:ea typeface="Helvetica Neue Light"/>
                <a:cs typeface="Helvetica Neue Light"/>
                <a:sym typeface="Helvetica Neue Light"/>
              </a:rPr>
              <a:t>$2.73</a:t>
            </a:r>
            <a:endParaRPr sz="1600" dirty="0">
              <a:latin typeface="Helvetica Neue Light"/>
              <a:ea typeface="Helvetica Neue Light"/>
              <a:cs typeface="Helvetica Neue Light"/>
              <a:sym typeface="Helvetica Neue Light"/>
            </a:endParaRPr>
          </a:p>
          <a:p>
            <a:pPr marL="0" lvl="0" indent="0" algn="ctr" rtl="0">
              <a:spcBef>
                <a:spcPts val="0"/>
              </a:spcBef>
              <a:spcAft>
                <a:spcPts val="0"/>
              </a:spcAft>
              <a:buNone/>
            </a:pPr>
            <a:r>
              <a:rPr lang="en" sz="1600" dirty="0">
                <a:solidFill>
                  <a:srgbClr val="30353D"/>
                </a:solidFill>
                <a:highlight>
                  <a:srgbClr val="FFFFFF"/>
                </a:highlight>
                <a:latin typeface="Helvetica Neue Light"/>
                <a:ea typeface="Helvetica Neue Light"/>
                <a:cs typeface="Helvetica Neue Light"/>
                <a:sym typeface="Helvetica Neue Light"/>
              </a:rPr>
              <a:t>=</a:t>
            </a:r>
            <a:r>
              <a:rPr lang="en" dirty="0">
                <a:solidFill>
                  <a:srgbClr val="30353D"/>
                </a:solidFill>
                <a:highlight>
                  <a:srgbClr val="FFFFFF"/>
                </a:highlight>
                <a:latin typeface="Helvetica Neue Light"/>
                <a:ea typeface="Helvetica Neue Light"/>
                <a:cs typeface="Helvetica Neue Light"/>
                <a:sym typeface="Helvetica Neue Light"/>
              </a:rPr>
              <a:t> </a:t>
            </a:r>
            <a:r>
              <a:rPr lang="en" dirty="0" smtClean="0">
                <a:solidFill>
                  <a:srgbClr val="30353D"/>
                </a:solidFill>
                <a:highlight>
                  <a:srgbClr val="FFFFFF"/>
                </a:highlight>
                <a:latin typeface="Helvetica Neue Light"/>
                <a:ea typeface="Helvetica Neue Light"/>
                <a:cs typeface="Helvetica Neue Light"/>
                <a:sym typeface="Helvetica Neue Light"/>
              </a:rPr>
              <a:t>$1,500 </a:t>
            </a:r>
            <a:r>
              <a:rPr lang="en" dirty="0">
                <a:solidFill>
                  <a:srgbClr val="30353D"/>
                </a:solidFill>
                <a:highlight>
                  <a:srgbClr val="FFFFFF"/>
                </a:highlight>
                <a:latin typeface="Helvetica Neue Light"/>
                <a:ea typeface="Helvetica Neue Light"/>
                <a:cs typeface="Helvetica Neue Light"/>
                <a:sym typeface="Helvetica Neue Light"/>
              </a:rPr>
              <a:t>/ 550 visitors</a:t>
            </a:r>
            <a:endParaRPr dirty="0">
              <a:latin typeface="Helvetica Neue Light"/>
              <a:ea typeface="Helvetica Neue Light"/>
              <a:cs typeface="Helvetica Neue Light"/>
              <a:sym typeface="Helvetica Neue Light"/>
            </a:endParaRPr>
          </a:p>
        </p:txBody>
      </p:sp>
      <p:sp>
        <p:nvSpPr>
          <p:cNvPr id="738" name="Google Shape;738;p102"/>
          <p:cNvSpPr txBox="1"/>
          <p:nvPr/>
        </p:nvSpPr>
        <p:spPr>
          <a:xfrm>
            <a:off x="6091200" y="487213"/>
            <a:ext cx="2037088" cy="6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latin typeface="Helvetica Neue Light"/>
                <a:ea typeface="Helvetica Neue Light"/>
                <a:cs typeface="Helvetica Neue Light"/>
                <a:sym typeface="Helvetica Neue Light"/>
              </a:rPr>
              <a:t>200</a:t>
            </a:r>
          </a:p>
          <a:p>
            <a:pPr marL="0" lvl="0" indent="0" algn="ctr" rtl="0">
              <a:spcBef>
                <a:spcPts val="0"/>
              </a:spcBef>
              <a:spcAft>
                <a:spcPts val="0"/>
              </a:spcAft>
              <a:buNone/>
            </a:pPr>
            <a:r>
              <a:rPr lang="en" sz="1200" dirty="0" smtClean="0">
                <a:latin typeface="Helvetica Neue Light"/>
                <a:ea typeface="Helvetica Neue Light"/>
                <a:cs typeface="Helvetica Neue Light"/>
                <a:sym typeface="Helvetica Neue Light"/>
              </a:rPr>
              <a:t>Paying Customers</a:t>
            </a:r>
            <a:endParaRPr sz="1200" dirty="0">
              <a:latin typeface="Helvetica Neue Light"/>
              <a:ea typeface="Helvetica Neue Light"/>
              <a:cs typeface="Helvetica Neue Light"/>
              <a:sym typeface="Helvetica Neue Light"/>
            </a:endParaRPr>
          </a:p>
        </p:txBody>
      </p:sp>
      <p:sp>
        <p:nvSpPr>
          <p:cNvPr id="739" name="Google Shape;739;p102"/>
          <p:cNvSpPr txBox="1"/>
          <p:nvPr/>
        </p:nvSpPr>
        <p:spPr>
          <a:xfrm>
            <a:off x="6035338" y="2692925"/>
            <a:ext cx="2886000" cy="66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Helvetica Neue Light"/>
                <a:ea typeface="Helvetica Neue Light"/>
                <a:cs typeface="Helvetica Neue Light"/>
                <a:sym typeface="Helvetica Neue Light"/>
              </a:rPr>
              <a:t>Conversion rate: </a:t>
            </a:r>
            <a:r>
              <a:rPr lang="en" sz="1600" dirty="0" smtClean="0">
                <a:latin typeface="Helvetica Neue Light"/>
                <a:ea typeface="Helvetica Neue Light"/>
                <a:cs typeface="Helvetica Neue Light"/>
                <a:sym typeface="Helvetica Neue Light"/>
              </a:rPr>
              <a:t>36.4%</a:t>
            </a:r>
            <a:endParaRPr sz="1600" dirty="0">
              <a:latin typeface="Helvetica Neue Light"/>
              <a:ea typeface="Helvetica Neue Light"/>
              <a:cs typeface="Helvetica Neue Light"/>
              <a:sym typeface="Helvetica Neue Light"/>
            </a:endParaRPr>
          </a:p>
          <a:p>
            <a:pPr marL="0" lvl="0" indent="0" algn="ctr" rtl="0">
              <a:spcBef>
                <a:spcPts val="0"/>
              </a:spcBef>
              <a:spcAft>
                <a:spcPts val="0"/>
              </a:spcAft>
              <a:buNone/>
            </a:pPr>
            <a:r>
              <a:rPr lang="en" sz="1600" dirty="0">
                <a:solidFill>
                  <a:srgbClr val="30353D"/>
                </a:solidFill>
                <a:highlight>
                  <a:srgbClr val="FFFFFF"/>
                </a:highlight>
                <a:latin typeface="Helvetica Neue Light"/>
                <a:ea typeface="Helvetica Neue Light"/>
                <a:cs typeface="Helvetica Neue Light"/>
                <a:sym typeface="Helvetica Neue Light"/>
              </a:rPr>
              <a:t>=</a:t>
            </a:r>
            <a:r>
              <a:rPr lang="en" dirty="0">
                <a:solidFill>
                  <a:srgbClr val="30353D"/>
                </a:solidFill>
                <a:highlight>
                  <a:srgbClr val="FFFFFF"/>
                </a:highlight>
                <a:latin typeface="Helvetica Neue Light"/>
                <a:ea typeface="Helvetica Neue Light"/>
                <a:cs typeface="Helvetica Neue Light"/>
                <a:sym typeface="Helvetica Neue Light"/>
              </a:rPr>
              <a:t> 200 / 550</a:t>
            </a:r>
            <a:endParaRPr dirty="0">
              <a:latin typeface="Helvetica Neue Light"/>
              <a:ea typeface="Helvetica Neue Light"/>
              <a:cs typeface="Helvetica Neue Light"/>
              <a:sym typeface="Helvetica Neue Light"/>
            </a:endParaRPr>
          </a:p>
        </p:txBody>
      </p:sp>
      <p:sp>
        <p:nvSpPr>
          <p:cNvPr id="740" name="Google Shape;740;p102"/>
          <p:cNvSpPr txBox="1"/>
          <p:nvPr/>
        </p:nvSpPr>
        <p:spPr>
          <a:xfrm>
            <a:off x="2181149" y="3993800"/>
            <a:ext cx="4934100" cy="66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Helvetica Neue Light"/>
                <a:ea typeface="Helvetica Neue Light"/>
                <a:cs typeface="Helvetica Neue Light"/>
                <a:sym typeface="Helvetica Neue Light"/>
              </a:rPr>
              <a:t>Customer Acquisition </a:t>
            </a:r>
            <a:r>
              <a:rPr lang="en" sz="2000" dirty="0" smtClean="0">
                <a:latin typeface="Helvetica Neue Light"/>
                <a:ea typeface="Helvetica Neue Light"/>
                <a:cs typeface="Helvetica Neue Light"/>
                <a:sym typeface="Helvetica Neue Light"/>
              </a:rPr>
              <a:t>Cost (CAC): </a:t>
            </a:r>
            <a:r>
              <a:rPr lang="en" sz="2000" dirty="0" smtClean="0">
                <a:solidFill>
                  <a:srgbClr val="EF4747"/>
                </a:solidFill>
                <a:latin typeface="Helvetica Neue Light"/>
                <a:ea typeface="Helvetica Neue Light"/>
                <a:cs typeface="Helvetica Neue Light"/>
                <a:sym typeface="Helvetica Neue Light"/>
              </a:rPr>
              <a:t>$7.5</a:t>
            </a:r>
            <a:r>
              <a:rPr lang="en" sz="2000" dirty="0" smtClean="0">
                <a:latin typeface="Helvetica Neue Light"/>
                <a:ea typeface="Helvetica Neue Light"/>
                <a:cs typeface="Helvetica Neue Light"/>
                <a:sym typeface="Helvetica Neue Light"/>
              </a:rPr>
              <a:t> </a:t>
            </a:r>
            <a:endParaRPr sz="2000" dirty="0">
              <a:latin typeface="Helvetica Neue Light"/>
              <a:ea typeface="Helvetica Neue Light"/>
              <a:cs typeface="Helvetica Neue Light"/>
              <a:sym typeface="Helvetica Neue Light"/>
            </a:endParaRPr>
          </a:p>
          <a:p>
            <a:pPr algn="ctr"/>
            <a:r>
              <a:rPr lang="en" sz="1600" dirty="0">
                <a:solidFill>
                  <a:srgbClr val="30353D"/>
                </a:solidFill>
                <a:highlight>
                  <a:srgbClr val="FFFFFF"/>
                </a:highlight>
                <a:latin typeface="Helvetica Neue Light"/>
                <a:ea typeface="Helvetica Neue Light"/>
                <a:cs typeface="Helvetica Neue Light"/>
                <a:sym typeface="Helvetica Neue Light"/>
              </a:rPr>
              <a:t>= 2.73/ 36.4</a:t>
            </a:r>
            <a:r>
              <a:rPr lang="en" sz="1600" dirty="0">
                <a:solidFill>
                  <a:srgbClr val="30353D"/>
                </a:solidFill>
                <a:highlight>
                  <a:srgbClr val="FFFFFF"/>
                </a:highlight>
                <a:latin typeface="Helvetica Neue Light"/>
                <a:ea typeface="Helvetica Neue Light"/>
                <a:cs typeface="Helvetica Neue Light"/>
              </a:rPr>
              <a:t>%</a:t>
            </a:r>
            <a:endParaRPr sz="1600" dirty="0">
              <a:solidFill>
                <a:srgbClr val="30353D"/>
              </a:solidFill>
              <a:highlight>
                <a:srgbClr val="FFFFFF"/>
              </a:highlight>
              <a:latin typeface="Helvetica Neue Light"/>
              <a:ea typeface="Helvetica Neue Light"/>
              <a:cs typeface="Helvetica Neue Light"/>
              <a:sym typeface="Helvetica Neue Light"/>
            </a:endParaRPr>
          </a:p>
        </p:txBody>
      </p:sp>
      <p:sp>
        <p:nvSpPr>
          <p:cNvPr id="741" name="Google Shape;741;p102"/>
          <p:cNvSpPr/>
          <p:nvPr/>
        </p:nvSpPr>
        <p:spPr>
          <a:xfrm rot="5400000">
            <a:off x="4679375" y="-108750"/>
            <a:ext cx="137400" cy="7430400"/>
          </a:xfrm>
          <a:prstGeom prst="rightBracket">
            <a:avLst>
              <a:gd name="adj" fmla="val 431568"/>
            </a:avLst>
          </a:prstGeom>
          <a:noFill/>
          <a:ln w="9525" cap="flat" cmpd="sng">
            <a:solidFill>
              <a:srgbClr val="EF47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40"/>
                                        </p:tgtEl>
                                        <p:attrNameLst>
                                          <p:attrName>style.visibility</p:attrName>
                                        </p:attrNameLst>
                                      </p:cBhvr>
                                      <p:to>
                                        <p:strVal val="visible"/>
                                      </p:to>
                                    </p:set>
                                    <p:animEffect transition="in" filter="fade">
                                      <p:cBhvr>
                                        <p:cTn id="33" dur="10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03"/>
          <p:cNvSpPr txBox="1"/>
          <p:nvPr/>
        </p:nvSpPr>
        <p:spPr>
          <a:xfrm>
            <a:off x="1941300" y="776800"/>
            <a:ext cx="52614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latin typeface="Helvetica Neue Light"/>
                <a:ea typeface="Helvetica Neue Light"/>
                <a:cs typeface="Helvetica Neue Light"/>
                <a:sym typeface="Helvetica Neue Light"/>
              </a:rPr>
              <a:t>For </a:t>
            </a:r>
            <a:r>
              <a:rPr lang="en" sz="2200" dirty="0" smtClean="0">
                <a:latin typeface="Helvetica Neue Light"/>
                <a:ea typeface="Helvetica Neue Light"/>
                <a:cs typeface="Helvetica Neue Light"/>
                <a:sym typeface="Helvetica Neue Light"/>
              </a:rPr>
              <a:t>Industries</a:t>
            </a:r>
            <a:endParaRPr sz="2200" dirty="0">
              <a:latin typeface="Helvetica Neue Light"/>
              <a:ea typeface="Helvetica Neue Light"/>
              <a:cs typeface="Helvetica Neue Light"/>
              <a:sym typeface="Helvetica Neue Light"/>
            </a:endParaRPr>
          </a:p>
        </p:txBody>
      </p:sp>
      <p:sp>
        <p:nvSpPr>
          <p:cNvPr id="747" name="Google Shape;747;p103"/>
          <p:cNvSpPr txBox="1"/>
          <p:nvPr/>
        </p:nvSpPr>
        <p:spPr>
          <a:xfrm>
            <a:off x="1353000" y="1764925"/>
            <a:ext cx="6438000" cy="2504400"/>
          </a:xfrm>
          <a:prstGeom prst="rect">
            <a:avLst/>
          </a:prstGeom>
          <a:noFill/>
          <a:ln>
            <a:noFill/>
          </a:ln>
        </p:spPr>
        <p:txBody>
          <a:bodyPr spcFirstLastPara="1" wrap="square" lIns="91425" tIns="91425" rIns="91425" bIns="91425" anchor="t" anchorCtr="0">
            <a:noAutofit/>
          </a:bodyPr>
          <a:lstStyle/>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Travel: $7				Consumer Goods: $22</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Retail: $10				Marketing Agency: $141</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Financial: $175			Technology (Hardware): $182</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Manufacturing: $83		Transportation: $98</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Real Estate: $213			Banking/Insurance: $303</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Telecom: $315			Technology (Software): $395</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endParaRPr sz="1800">
              <a:solidFill>
                <a:srgbClr val="33475B"/>
              </a:solidFill>
              <a:latin typeface="Helvetica Neue"/>
              <a:ea typeface="Helvetica Neue"/>
              <a:cs typeface="Helvetica Neue"/>
              <a:sym typeface="Helvetica Neue"/>
            </a:endParaRPr>
          </a:p>
          <a:p>
            <a:pPr marL="0" lvl="0" indent="0" algn="ctr" rtl="0">
              <a:lnSpc>
                <a:spcPct val="150000"/>
              </a:lnSpc>
              <a:spcBef>
                <a:spcPts val="0"/>
              </a:spcBef>
              <a:spcAft>
                <a:spcPts val="0"/>
              </a:spcAft>
              <a:buNone/>
            </a:pPr>
            <a:endParaRPr sz="1800">
              <a:latin typeface="Helvetica Neue Light"/>
              <a:ea typeface="Helvetica Neue Light"/>
              <a:cs typeface="Helvetica Neue Light"/>
              <a:sym typeface="Helvetica Neue Light"/>
            </a:endParaRPr>
          </a:p>
        </p:txBody>
      </p:sp>
      <p:cxnSp>
        <p:nvCxnSpPr>
          <p:cNvPr id="748" name="Google Shape;748;p103"/>
          <p:cNvCxnSpPr/>
          <p:nvPr/>
        </p:nvCxnSpPr>
        <p:spPr>
          <a:xfrm>
            <a:off x="2499800" y="776800"/>
            <a:ext cx="3853500" cy="0"/>
          </a:xfrm>
          <a:prstGeom prst="straightConnector1">
            <a:avLst/>
          </a:prstGeom>
          <a:noFill/>
          <a:ln w="28575" cap="flat" cmpd="sng">
            <a:solidFill>
              <a:srgbClr val="EF4747"/>
            </a:solidFill>
            <a:prstDash val="solid"/>
            <a:round/>
            <a:headEnd type="none" w="med" len="med"/>
            <a:tailEnd type="none" w="med" len="med"/>
          </a:ln>
        </p:spPr>
      </p:cxnSp>
      <p:sp>
        <p:nvSpPr>
          <p:cNvPr id="749" name="Google Shape;749;p103"/>
          <p:cNvSpPr txBox="1"/>
          <p:nvPr/>
        </p:nvSpPr>
        <p:spPr>
          <a:xfrm>
            <a:off x="2050250" y="68675"/>
            <a:ext cx="47526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EF4747"/>
                </a:solidFill>
                <a:latin typeface="Helvetica Neue"/>
                <a:ea typeface="Helvetica Neue"/>
                <a:cs typeface="Helvetica Neue"/>
                <a:sym typeface="Helvetica Neue"/>
              </a:rPr>
              <a:t>C</a:t>
            </a:r>
            <a:r>
              <a:rPr lang="en" sz="2800">
                <a:solidFill>
                  <a:schemeClr val="dk1"/>
                </a:solidFill>
                <a:latin typeface="Helvetica Neue Light"/>
                <a:ea typeface="Helvetica Neue Light"/>
                <a:cs typeface="Helvetica Neue Light"/>
                <a:sym typeface="Helvetica Neue Light"/>
              </a:rPr>
              <a:t>ustomer </a:t>
            </a:r>
            <a:r>
              <a:rPr lang="en" sz="2800" b="1">
                <a:solidFill>
                  <a:srgbClr val="EF4747"/>
                </a:solidFill>
                <a:latin typeface="Helvetica Neue"/>
                <a:ea typeface="Helvetica Neue"/>
                <a:cs typeface="Helvetica Neue"/>
                <a:sym typeface="Helvetica Neue"/>
              </a:rPr>
              <a:t>A</a:t>
            </a:r>
            <a:r>
              <a:rPr lang="en" sz="2800">
                <a:solidFill>
                  <a:schemeClr val="dk1"/>
                </a:solidFill>
                <a:latin typeface="Helvetica Neue Light"/>
                <a:ea typeface="Helvetica Neue Light"/>
                <a:cs typeface="Helvetica Neue Light"/>
                <a:sym typeface="Helvetica Neue Light"/>
              </a:rPr>
              <a:t>cquisition </a:t>
            </a:r>
            <a:r>
              <a:rPr lang="en" sz="2800" b="1">
                <a:solidFill>
                  <a:srgbClr val="EF4747"/>
                </a:solidFill>
                <a:latin typeface="Helvetica Neue"/>
                <a:ea typeface="Helvetica Neue"/>
                <a:cs typeface="Helvetica Neue"/>
                <a:sym typeface="Helvetica Neue"/>
              </a:rPr>
              <a:t>C</a:t>
            </a:r>
            <a:r>
              <a:rPr lang="en" sz="2800">
                <a:solidFill>
                  <a:schemeClr val="dk1"/>
                </a:solidFill>
                <a:latin typeface="Helvetica Neue Light"/>
                <a:ea typeface="Helvetica Neue Light"/>
                <a:cs typeface="Helvetica Neue Light"/>
                <a:sym typeface="Helvetica Neue Light"/>
              </a:rPr>
              <a:t>ost</a:t>
            </a:r>
            <a:endParaRPr sz="2800">
              <a:latin typeface="Helvetica Neue Light"/>
              <a:ea typeface="Helvetica Neue Light"/>
              <a:cs typeface="Helvetica Neue Light"/>
              <a:sym typeface="Helvetica Neue Light"/>
            </a:endParaRPr>
          </a:p>
        </p:txBody>
      </p:sp>
      <p:sp>
        <p:nvSpPr>
          <p:cNvPr id="750" name="Google Shape;750;p103"/>
          <p:cNvSpPr txBox="1"/>
          <p:nvPr/>
        </p:nvSpPr>
        <p:spPr>
          <a:xfrm>
            <a:off x="352850" y="4813125"/>
            <a:ext cx="83193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u="sng">
                <a:solidFill>
                  <a:schemeClr val="hlink"/>
                </a:solidFill>
                <a:hlinkClick r:id="rId3"/>
              </a:rPr>
              <a:t>https://www.demandjump.com/blog/customer-acquisition-cost-by-industry</a:t>
            </a:r>
            <a:endParaRPr/>
          </a:p>
        </p:txBody>
      </p:sp>
      <p:pic>
        <p:nvPicPr>
          <p:cNvPr id="751" name="Google Shape;751;p103" title="Points scored"/>
          <p:cNvPicPr preferRelativeResize="0"/>
          <p:nvPr/>
        </p:nvPicPr>
        <p:blipFill>
          <a:blip r:embed="rId4">
            <a:alphaModFix/>
          </a:blip>
          <a:stretch>
            <a:fillRect/>
          </a:stretch>
        </p:blipFill>
        <p:spPr>
          <a:xfrm>
            <a:off x="1091650" y="1144625"/>
            <a:ext cx="6960699" cy="398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D4746"/>
        </a:solidFill>
        <a:effectLst/>
      </p:bgPr>
    </p:bg>
    <p:spTree>
      <p:nvGrpSpPr>
        <p:cNvPr id="1" name="Shape 870"/>
        <p:cNvGrpSpPr/>
        <p:nvPr/>
      </p:nvGrpSpPr>
      <p:grpSpPr>
        <a:xfrm>
          <a:off x="0" y="0"/>
          <a:ext cx="0" cy="0"/>
          <a:chOff x="0" y="0"/>
          <a:chExt cx="0" cy="0"/>
        </a:xfrm>
      </p:grpSpPr>
      <p:sp>
        <p:nvSpPr>
          <p:cNvPr id="871" name="Google Shape;871;p114"/>
          <p:cNvSpPr txBox="1"/>
          <p:nvPr/>
        </p:nvSpPr>
        <p:spPr>
          <a:xfrm>
            <a:off x="2375413" y="1156064"/>
            <a:ext cx="4294800" cy="2454300"/>
          </a:xfrm>
          <a:prstGeom prst="rect">
            <a:avLst/>
          </a:pr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2800" b="0" i="0" u="none" strike="noStrike" kern="0" cap="none" spc="0" normalizeH="0" baseline="0" noProof="0" dirty="0" smtClean="0">
                <a:ln>
                  <a:noFill/>
                </a:ln>
                <a:solidFill>
                  <a:srgbClr val="FFFFFF"/>
                </a:solidFill>
                <a:effectLst/>
                <a:uLnTx/>
                <a:uFillTx/>
                <a:latin typeface="Helvetica Neue Light"/>
                <a:ea typeface="Helvetica Neue Light"/>
                <a:cs typeface="Helvetica Neue Light"/>
                <a:sym typeface="Helvetica Neue Light"/>
              </a:rPr>
              <a:t>Let’s do a quick exercise</a:t>
            </a:r>
            <a:endParaRPr kumimoji="0" sz="28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endParaRPr>
          </a:p>
        </p:txBody>
      </p:sp>
      <p:cxnSp>
        <p:nvCxnSpPr>
          <p:cNvPr id="872" name="Google Shape;872;p114"/>
          <p:cNvCxnSpPr/>
          <p:nvPr/>
        </p:nvCxnSpPr>
        <p:spPr>
          <a:xfrm>
            <a:off x="1981013" y="1683014"/>
            <a:ext cx="1800" cy="140040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298226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hord 12"/>
          <p:cNvSpPr/>
          <p:nvPr/>
        </p:nvSpPr>
        <p:spPr>
          <a:xfrm rot="1331410">
            <a:off x="269675" y="2409610"/>
            <a:ext cx="914400" cy="914400"/>
          </a:xfrm>
          <a:prstGeom prst="chord">
            <a:avLst/>
          </a:prstGeom>
          <a:solidFill>
            <a:srgbClr val="ED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Chord 13"/>
          <p:cNvSpPr/>
          <p:nvPr/>
        </p:nvSpPr>
        <p:spPr>
          <a:xfrm rot="1344395">
            <a:off x="4597219" y="2417253"/>
            <a:ext cx="914400" cy="914400"/>
          </a:xfrm>
          <a:prstGeom prst="chord">
            <a:avLst/>
          </a:prstGeom>
          <a:solidFill>
            <a:srgbClr val="ED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Chord 10"/>
          <p:cNvSpPr/>
          <p:nvPr/>
        </p:nvSpPr>
        <p:spPr>
          <a:xfrm rot="1366466">
            <a:off x="250709" y="939973"/>
            <a:ext cx="914400" cy="914400"/>
          </a:xfrm>
          <a:prstGeom prst="chord">
            <a:avLst/>
          </a:prstGeom>
          <a:solidFill>
            <a:srgbClr val="ED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p:cNvSpPr/>
          <p:nvPr/>
        </p:nvSpPr>
        <p:spPr>
          <a:xfrm>
            <a:off x="865709" y="888478"/>
            <a:ext cx="7626138" cy="1286481"/>
          </a:xfrm>
          <a:prstGeom prst="rect">
            <a:avLst/>
          </a:prstGeom>
          <a:ln>
            <a:solidFill>
              <a:srgbClr val="ED4746"/>
            </a:solidFill>
          </a:ln>
        </p:spPr>
        <p:txBody>
          <a:bodyPr wrap="square" tIns="180000">
            <a:noAutofit/>
          </a:bodyPr>
          <a:lstStyle/>
          <a:p>
            <a:pPr marL="360000">
              <a:spcAft>
                <a:spcPts val="600"/>
              </a:spcAft>
            </a:pPr>
            <a:r>
              <a:rPr lang="en-GB" b="1" dirty="0">
                <a:solidFill>
                  <a:srgbClr val="ED4746"/>
                </a:solidFill>
                <a:latin typeface="ProximaNova"/>
              </a:rPr>
              <a:t>The Unit</a:t>
            </a:r>
            <a:endParaRPr lang="en-ZA" b="1" dirty="0">
              <a:solidFill>
                <a:srgbClr val="ED4746"/>
              </a:solidFill>
              <a:latin typeface="ProximaNova"/>
            </a:endParaRPr>
          </a:p>
          <a:p>
            <a:pPr marL="360000"/>
            <a:r>
              <a:rPr lang="en-ZA" sz="1200" b="1" dirty="0">
                <a:solidFill>
                  <a:srgbClr val="30353D"/>
                </a:solidFill>
                <a:latin typeface="ProximaNova"/>
              </a:rPr>
              <a:t>Identify your start-up's “unit”</a:t>
            </a:r>
          </a:p>
          <a:p>
            <a:pPr marL="360000"/>
            <a:r>
              <a:rPr lang="en-US" sz="1200" dirty="0" smtClean="0">
                <a:solidFill>
                  <a:srgbClr val="30353D"/>
                </a:solidFill>
                <a:latin typeface="HelveticaNeue"/>
              </a:rPr>
              <a:t>The </a:t>
            </a:r>
            <a:r>
              <a:rPr lang="en-US" sz="1200" dirty="0">
                <a:solidFill>
                  <a:srgbClr val="30353D"/>
                </a:solidFill>
                <a:latin typeface="HelveticaNeue"/>
              </a:rPr>
              <a:t>“unit” is the fundamental business measurement, and it will depend on the nature of the company or business operations</a:t>
            </a:r>
            <a:r>
              <a:rPr lang="en-US" sz="1200" dirty="0" smtClean="0">
                <a:solidFill>
                  <a:srgbClr val="30353D"/>
                </a:solidFill>
                <a:latin typeface="HelveticaNeue"/>
              </a:rPr>
              <a:t>. The unit can be the </a:t>
            </a:r>
            <a:r>
              <a:rPr lang="en-US" sz="1200" b="1" dirty="0" smtClean="0">
                <a:solidFill>
                  <a:srgbClr val="30353D"/>
                </a:solidFill>
                <a:latin typeface="HelveticaNeue"/>
              </a:rPr>
              <a:t>product</a:t>
            </a:r>
            <a:r>
              <a:rPr lang="en-US" sz="1200" dirty="0" smtClean="0">
                <a:solidFill>
                  <a:srgbClr val="30353D"/>
                </a:solidFill>
                <a:latin typeface="HelveticaNeue"/>
              </a:rPr>
              <a:t>, or the </a:t>
            </a:r>
            <a:r>
              <a:rPr lang="en-US" sz="1200" b="1" dirty="0" smtClean="0">
                <a:solidFill>
                  <a:srgbClr val="30353D"/>
                </a:solidFill>
                <a:latin typeface="HelveticaNeue"/>
              </a:rPr>
              <a:t>customer</a:t>
            </a:r>
            <a:r>
              <a:rPr lang="en-US" sz="1200" dirty="0" smtClean="0">
                <a:solidFill>
                  <a:srgbClr val="30353D"/>
                </a:solidFill>
                <a:latin typeface="HelveticaNeue"/>
              </a:rPr>
              <a:t>. </a:t>
            </a:r>
            <a:endParaRPr lang="en-ZA" sz="1200" dirty="0"/>
          </a:p>
        </p:txBody>
      </p:sp>
      <p:sp>
        <p:nvSpPr>
          <p:cNvPr id="6" name="Rectangle 5"/>
          <p:cNvSpPr/>
          <p:nvPr/>
        </p:nvSpPr>
        <p:spPr>
          <a:xfrm>
            <a:off x="903674" y="2379074"/>
            <a:ext cx="3271708" cy="2221206"/>
          </a:xfrm>
          <a:prstGeom prst="rect">
            <a:avLst/>
          </a:prstGeom>
          <a:ln>
            <a:solidFill>
              <a:srgbClr val="FF0000"/>
            </a:solidFill>
          </a:ln>
        </p:spPr>
        <p:txBody>
          <a:bodyPr wrap="square" tIns="180000">
            <a:noAutofit/>
          </a:bodyPr>
          <a:lstStyle/>
          <a:p>
            <a:pPr marL="360000">
              <a:spcAft>
                <a:spcPts val="600"/>
              </a:spcAft>
            </a:pPr>
            <a:r>
              <a:rPr lang="en-GB" b="1" dirty="0" smtClean="0">
                <a:solidFill>
                  <a:srgbClr val="ED4746"/>
                </a:solidFill>
                <a:latin typeface="ProximaNova"/>
              </a:rPr>
              <a:t>Price per Unit / Life Time Value</a:t>
            </a:r>
          </a:p>
          <a:p>
            <a:pPr marL="360000"/>
            <a:r>
              <a:rPr lang="en-GB" sz="1200" b="1" dirty="0" smtClean="0">
                <a:solidFill>
                  <a:srgbClr val="30353D"/>
                </a:solidFill>
                <a:latin typeface="ProximaNova"/>
              </a:rPr>
              <a:t>Identify </a:t>
            </a:r>
            <a:r>
              <a:rPr lang="en-GB" sz="1200" b="1" dirty="0">
                <a:solidFill>
                  <a:srgbClr val="30353D"/>
                </a:solidFill>
                <a:latin typeface="ProximaNova"/>
              </a:rPr>
              <a:t>Inflow Inputs</a:t>
            </a:r>
            <a:endParaRPr lang="en-ZA" sz="1200" b="1" dirty="0">
              <a:solidFill>
                <a:srgbClr val="30353D"/>
              </a:solidFill>
              <a:latin typeface="ProximaNova"/>
            </a:endParaRPr>
          </a:p>
          <a:p>
            <a:pPr marL="645750" indent="-285750">
              <a:buFont typeface="Arial" panose="020B0604020202020204" pitchFamily="34" charset="0"/>
              <a:buChar char="•"/>
            </a:pPr>
            <a:r>
              <a:rPr lang="en-US" sz="1200" dirty="0">
                <a:solidFill>
                  <a:srgbClr val="30353D"/>
                </a:solidFill>
                <a:latin typeface="ProximaNova"/>
              </a:rPr>
              <a:t>What are revenue streams?</a:t>
            </a:r>
          </a:p>
          <a:p>
            <a:pPr marL="645750" indent="-285750">
              <a:buFont typeface="Arial" panose="020B0604020202020204" pitchFamily="34" charset="0"/>
              <a:buChar char="•"/>
            </a:pPr>
            <a:r>
              <a:rPr lang="en-US" sz="1200" dirty="0">
                <a:solidFill>
                  <a:srgbClr val="30353D"/>
                </a:solidFill>
                <a:latin typeface="ProximaNova"/>
              </a:rPr>
              <a:t>What’s average revenue per stream?</a:t>
            </a:r>
          </a:p>
          <a:p>
            <a:pPr marL="645750" indent="-285750">
              <a:buFont typeface="Arial" panose="020B0604020202020204" pitchFamily="34" charset="0"/>
              <a:buChar char="•"/>
            </a:pPr>
            <a:r>
              <a:rPr lang="en-US" sz="1200" dirty="0">
                <a:solidFill>
                  <a:srgbClr val="30353D"/>
                </a:solidFill>
                <a:latin typeface="ProximaNova"/>
              </a:rPr>
              <a:t>What is the frequency revenue?</a:t>
            </a:r>
          </a:p>
          <a:p>
            <a:pPr marL="645750" indent="-285750">
              <a:buFont typeface="Arial" panose="020B0604020202020204" pitchFamily="34" charset="0"/>
              <a:buChar char="•"/>
            </a:pPr>
            <a:r>
              <a:rPr lang="en-US" sz="1200" dirty="0">
                <a:solidFill>
                  <a:srgbClr val="30353D"/>
                </a:solidFill>
                <a:latin typeface="ProximaNova"/>
              </a:rPr>
              <a:t>Over what duration will the revenue continue from one unit</a:t>
            </a:r>
            <a:r>
              <a:rPr lang="en-US" sz="1200" dirty="0" smtClean="0">
                <a:solidFill>
                  <a:srgbClr val="30353D"/>
                </a:solidFill>
                <a:latin typeface="ProximaNova"/>
              </a:rPr>
              <a:t>?</a:t>
            </a:r>
            <a:endParaRPr lang="en-ZA" sz="1200" dirty="0">
              <a:solidFill>
                <a:srgbClr val="30353D"/>
              </a:solidFill>
              <a:latin typeface="ProximaNova"/>
            </a:endParaRPr>
          </a:p>
        </p:txBody>
      </p:sp>
      <p:sp>
        <p:nvSpPr>
          <p:cNvPr id="7" name="Rectangle 6"/>
          <p:cNvSpPr/>
          <p:nvPr/>
        </p:nvSpPr>
        <p:spPr>
          <a:xfrm>
            <a:off x="5220139" y="2379075"/>
            <a:ext cx="3271708" cy="2221205"/>
          </a:xfrm>
          <a:prstGeom prst="rect">
            <a:avLst/>
          </a:prstGeom>
          <a:ln>
            <a:solidFill>
              <a:srgbClr val="FF0000"/>
            </a:solidFill>
          </a:ln>
        </p:spPr>
        <p:txBody>
          <a:bodyPr wrap="square" tIns="180000">
            <a:noAutofit/>
          </a:bodyPr>
          <a:lstStyle/>
          <a:p>
            <a:pPr marL="360000">
              <a:spcAft>
                <a:spcPts val="600"/>
              </a:spcAft>
            </a:pPr>
            <a:r>
              <a:rPr lang="en-GB" b="1" dirty="0" smtClean="0">
                <a:solidFill>
                  <a:srgbClr val="ED4746"/>
                </a:solidFill>
                <a:latin typeface="ProximaNova"/>
              </a:rPr>
              <a:t>Cost of Generating Revenues:</a:t>
            </a:r>
          </a:p>
          <a:p>
            <a:pPr marL="360000"/>
            <a:r>
              <a:rPr lang="en-GB" sz="1200" b="1" dirty="0" smtClean="0">
                <a:solidFill>
                  <a:srgbClr val="30353D"/>
                </a:solidFill>
                <a:latin typeface="ProximaNova"/>
              </a:rPr>
              <a:t>Identify </a:t>
            </a:r>
            <a:r>
              <a:rPr lang="en-GB" sz="1200" b="1" dirty="0">
                <a:solidFill>
                  <a:srgbClr val="30353D"/>
                </a:solidFill>
                <a:latin typeface="ProximaNova"/>
              </a:rPr>
              <a:t>Outflow Inputs</a:t>
            </a:r>
            <a:endParaRPr lang="en-ZA" sz="1200" b="1" dirty="0">
              <a:solidFill>
                <a:srgbClr val="30353D"/>
              </a:solidFill>
              <a:latin typeface="ProximaNova"/>
            </a:endParaRPr>
          </a:p>
          <a:p>
            <a:pPr marL="645750" indent="-285750">
              <a:buFont typeface="Arial" panose="020B0604020202020204" pitchFamily="34" charset="0"/>
              <a:buChar char="•"/>
            </a:pPr>
            <a:r>
              <a:rPr lang="en-US" sz="1200" dirty="0">
                <a:solidFill>
                  <a:srgbClr val="30353D"/>
                </a:solidFill>
                <a:latin typeface="ProximaNova"/>
              </a:rPr>
              <a:t>What are direct unit </a:t>
            </a:r>
            <a:r>
              <a:rPr lang="en-US" sz="1200" dirty="0" smtClean="0">
                <a:solidFill>
                  <a:srgbClr val="30353D"/>
                </a:solidFill>
                <a:latin typeface="ProximaNova"/>
              </a:rPr>
              <a:t>costs (e.g. COGS)?</a:t>
            </a:r>
            <a:endParaRPr lang="en-US" sz="1200" dirty="0">
              <a:solidFill>
                <a:srgbClr val="30353D"/>
              </a:solidFill>
              <a:latin typeface="ProximaNova"/>
            </a:endParaRPr>
          </a:p>
          <a:p>
            <a:pPr marL="645750" indent="-285750">
              <a:buFont typeface="Arial" panose="020B0604020202020204" pitchFamily="34" charset="0"/>
              <a:buChar char="•"/>
            </a:pPr>
            <a:r>
              <a:rPr lang="en-US" sz="1200" dirty="0" smtClean="0">
                <a:solidFill>
                  <a:srgbClr val="30353D"/>
                </a:solidFill>
                <a:latin typeface="ProximaNova"/>
              </a:rPr>
              <a:t>Marginal </a:t>
            </a:r>
            <a:r>
              <a:rPr lang="en-US" sz="1200" dirty="0">
                <a:solidFill>
                  <a:srgbClr val="30353D"/>
                </a:solidFill>
                <a:latin typeface="ProximaNova"/>
              </a:rPr>
              <a:t>Operating </a:t>
            </a:r>
            <a:r>
              <a:rPr lang="en-US" sz="1200" dirty="0" smtClean="0">
                <a:solidFill>
                  <a:srgbClr val="30353D"/>
                </a:solidFill>
                <a:latin typeface="ProximaNova"/>
              </a:rPr>
              <a:t>Costs</a:t>
            </a:r>
            <a:endParaRPr lang="en-US" sz="1200" dirty="0">
              <a:solidFill>
                <a:srgbClr val="30353D"/>
              </a:solidFill>
              <a:latin typeface="ProximaNova"/>
            </a:endParaRPr>
          </a:p>
          <a:p>
            <a:pPr marL="645750" indent="-285750">
              <a:buFont typeface="Arial" panose="020B0604020202020204" pitchFamily="34" charset="0"/>
              <a:buChar char="•"/>
            </a:pPr>
            <a:r>
              <a:rPr lang="en-US" sz="1200" dirty="0">
                <a:solidFill>
                  <a:srgbClr val="30353D"/>
                </a:solidFill>
                <a:latin typeface="ProximaNova"/>
              </a:rPr>
              <a:t>Maintenance </a:t>
            </a:r>
            <a:r>
              <a:rPr lang="en-US" sz="1200" dirty="0" smtClean="0">
                <a:solidFill>
                  <a:srgbClr val="30353D"/>
                </a:solidFill>
                <a:latin typeface="ProximaNova"/>
              </a:rPr>
              <a:t>capex </a:t>
            </a:r>
            <a:endParaRPr lang="en-US" sz="1200" dirty="0">
              <a:solidFill>
                <a:srgbClr val="30353D"/>
              </a:solidFill>
              <a:latin typeface="ProximaNova"/>
            </a:endParaRPr>
          </a:p>
          <a:p>
            <a:pPr marL="645750" indent="-285750">
              <a:buFont typeface="Arial" panose="020B0604020202020204" pitchFamily="34" charset="0"/>
              <a:buChar char="•"/>
            </a:pPr>
            <a:r>
              <a:rPr lang="en-US" sz="1200" dirty="0" smtClean="0">
                <a:solidFill>
                  <a:srgbClr val="30353D"/>
                </a:solidFill>
                <a:latin typeface="ProximaNova"/>
              </a:rPr>
              <a:t>Cost per acquisition, like marketing &amp; </a:t>
            </a:r>
            <a:r>
              <a:rPr lang="en-US" sz="1200" dirty="0" err="1" smtClean="0">
                <a:solidFill>
                  <a:srgbClr val="30353D"/>
                </a:solidFill>
                <a:latin typeface="ProximaNova"/>
              </a:rPr>
              <a:t>slaes</a:t>
            </a:r>
            <a:r>
              <a:rPr lang="en-US" sz="1200" dirty="0">
                <a:solidFill>
                  <a:srgbClr val="30353D"/>
                </a:solidFill>
                <a:latin typeface="ProximaNova"/>
              </a:rPr>
              <a:t> </a:t>
            </a:r>
            <a:r>
              <a:rPr lang="en-US" sz="1200" dirty="0" smtClean="0">
                <a:solidFill>
                  <a:srgbClr val="30353D"/>
                </a:solidFill>
                <a:latin typeface="ProximaNova"/>
              </a:rPr>
              <a:t>(CAC)</a:t>
            </a:r>
            <a:endParaRPr lang="en-US" sz="1200" dirty="0">
              <a:solidFill>
                <a:srgbClr val="30353D"/>
              </a:solidFill>
              <a:latin typeface="ProximaNova"/>
            </a:endParaRPr>
          </a:p>
          <a:p>
            <a:pPr marL="645750" indent="-285750">
              <a:buFont typeface="Arial" panose="020B0604020202020204" pitchFamily="34" charset="0"/>
              <a:buChar char="•"/>
            </a:pPr>
            <a:r>
              <a:rPr lang="en-US" sz="1200" dirty="0">
                <a:solidFill>
                  <a:srgbClr val="30353D"/>
                </a:solidFill>
                <a:latin typeface="ProximaNova"/>
              </a:rPr>
              <a:t>Cost of unit </a:t>
            </a:r>
            <a:r>
              <a:rPr lang="en-US" sz="1200" dirty="0" smtClean="0">
                <a:solidFill>
                  <a:srgbClr val="30353D"/>
                </a:solidFill>
                <a:latin typeface="ProximaNova"/>
              </a:rPr>
              <a:t>maintenance </a:t>
            </a:r>
            <a:endParaRPr lang="en-US" sz="1200" dirty="0">
              <a:solidFill>
                <a:srgbClr val="30353D"/>
              </a:solidFill>
              <a:latin typeface="ProximaNova"/>
            </a:endParaRPr>
          </a:p>
        </p:txBody>
      </p:sp>
      <p:sp>
        <p:nvSpPr>
          <p:cNvPr id="8" name="Rectangle 7"/>
          <p:cNvSpPr/>
          <p:nvPr/>
        </p:nvSpPr>
        <p:spPr>
          <a:xfrm>
            <a:off x="0" y="707566"/>
            <a:ext cx="1303867" cy="134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600" b="1" dirty="0" smtClean="0">
                <a:ln>
                  <a:solidFill>
                    <a:srgbClr val="FF0000"/>
                  </a:solidFill>
                </a:ln>
              </a:rPr>
              <a:t>1</a:t>
            </a:r>
            <a:endParaRPr lang="en-ZA" sz="6600" b="1" dirty="0">
              <a:ln>
                <a:solidFill>
                  <a:srgbClr val="FF0000"/>
                </a:solidFill>
              </a:ln>
            </a:endParaRPr>
          </a:p>
        </p:txBody>
      </p:sp>
      <p:sp>
        <p:nvSpPr>
          <p:cNvPr id="9" name="Rectangle 8"/>
          <p:cNvSpPr/>
          <p:nvPr/>
        </p:nvSpPr>
        <p:spPr>
          <a:xfrm>
            <a:off x="0" y="2146912"/>
            <a:ext cx="1303867" cy="134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600" b="1" dirty="0">
                <a:ln>
                  <a:solidFill>
                    <a:srgbClr val="FF0000"/>
                  </a:solidFill>
                </a:ln>
              </a:rPr>
              <a:t>2</a:t>
            </a:r>
            <a:endParaRPr lang="en-ZA" sz="6600" b="1" dirty="0">
              <a:ln>
                <a:solidFill>
                  <a:srgbClr val="FF0000"/>
                </a:solidFill>
              </a:ln>
            </a:endParaRPr>
          </a:p>
        </p:txBody>
      </p:sp>
      <p:sp>
        <p:nvSpPr>
          <p:cNvPr id="10" name="Rectangle 9"/>
          <p:cNvSpPr/>
          <p:nvPr/>
        </p:nvSpPr>
        <p:spPr>
          <a:xfrm>
            <a:off x="4347509" y="2183844"/>
            <a:ext cx="1303867" cy="134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600" b="1" dirty="0">
                <a:ln>
                  <a:solidFill>
                    <a:srgbClr val="FF0000"/>
                  </a:solidFill>
                </a:ln>
              </a:rPr>
              <a:t>3</a:t>
            </a:r>
            <a:endParaRPr lang="en-ZA" sz="6600" b="1" dirty="0">
              <a:ln>
                <a:solidFill>
                  <a:srgbClr val="FF0000"/>
                </a:solidFill>
              </a:ln>
            </a:endParaRPr>
          </a:p>
        </p:txBody>
      </p:sp>
    </p:spTree>
    <p:extLst>
      <p:ext uri="{BB962C8B-B14F-4D97-AF65-F5344CB8AC3E}">
        <p14:creationId xmlns:p14="http://schemas.microsoft.com/office/powerpoint/2010/main" val="2428909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61"/>
          <p:cNvSpPr txBox="1"/>
          <p:nvPr/>
        </p:nvSpPr>
        <p:spPr>
          <a:xfrm>
            <a:off x="1062850" y="1344600"/>
            <a:ext cx="73404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dirty="0">
                <a:solidFill>
                  <a:srgbClr val="EF4747"/>
                </a:solidFill>
                <a:latin typeface="Helvetica Neue Light"/>
                <a:ea typeface="Helvetica Neue Light"/>
                <a:cs typeface="Helvetica Neue Light"/>
                <a:sym typeface="Helvetica Neue Light"/>
              </a:rPr>
              <a:t>Cash is King </a:t>
            </a:r>
            <a:br>
              <a:rPr lang="en" sz="2800" dirty="0">
                <a:solidFill>
                  <a:srgbClr val="EF4747"/>
                </a:solidFill>
                <a:latin typeface="Helvetica Neue Light"/>
                <a:ea typeface="Helvetica Neue Light"/>
                <a:cs typeface="Helvetica Neue Light"/>
                <a:sym typeface="Helvetica Neue Light"/>
              </a:rPr>
            </a:br>
            <a:r>
              <a:rPr lang="en" sz="2800" dirty="0">
                <a:solidFill>
                  <a:srgbClr val="434343"/>
                </a:solidFill>
                <a:latin typeface="Helvetica Neue Light"/>
                <a:ea typeface="Helvetica Neue Light"/>
                <a:cs typeface="Helvetica Neue Light"/>
                <a:sym typeface="Helvetica Neue Light"/>
              </a:rPr>
              <a:t>Burn Rate and Runway are priority #1</a:t>
            </a:r>
            <a:endParaRPr sz="2800" dirty="0">
              <a:solidFill>
                <a:srgbClr val="434343"/>
              </a:solidFill>
              <a:latin typeface="Helvetica Neue Light"/>
              <a:ea typeface="Helvetica Neue Light"/>
              <a:cs typeface="Helvetica Neue Light"/>
              <a:sym typeface="Helvetica Neue Light"/>
            </a:endParaRPr>
          </a:p>
        </p:txBody>
      </p:sp>
      <p:cxnSp>
        <p:nvCxnSpPr>
          <p:cNvPr id="279" name="Google Shape;279;p61"/>
          <p:cNvCxnSpPr/>
          <p:nvPr/>
        </p:nvCxnSpPr>
        <p:spPr>
          <a:xfrm flipH="1">
            <a:off x="740750" y="1844350"/>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0356" y="1520074"/>
            <a:ext cx="8042621" cy="2156380"/>
          </a:xfrm>
          <a:prstGeom prst="rect">
            <a:avLst/>
          </a:prstGeom>
          <a:ln>
            <a:noFill/>
          </a:ln>
        </p:spPr>
        <p:txBody>
          <a:bodyPr wrap="square" tIns="180000">
            <a:noAutofit/>
          </a:bodyPr>
          <a:lstStyle/>
          <a:p>
            <a:pPr marL="360000" algn="ctr">
              <a:spcAft>
                <a:spcPts val="600"/>
              </a:spcAft>
            </a:pPr>
            <a:r>
              <a:rPr lang="en-GB" sz="9600" b="1" dirty="0" smtClean="0">
                <a:solidFill>
                  <a:srgbClr val="ED4746"/>
                </a:solidFill>
                <a:latin typeface="ProximaNova"/>
              </a:rPr>
              <a:t>00:30:00</a:t>
            </a:r>
          </a:p>
        </p:txBody>
      </p:sp>
    </p:spTree>
    <p:extLst>
      <p:ext uri="{BB962C8B-B14F-4D97-AF65-F5344CB8AC3E}">
        <p14:creationId xmlns:p14="http://schemas.microsoft.com/office/powerpoint/2010/main" val="3147998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D4746"/>
        </a:solidFill>
        <a:effectLst/>
      </p:bgPr>
    </p:bg>
    <p:spTree>
      <p:nvGrpSpPr>
        <p:cNvPr id="1" name="Shape 870"/>
        <p:cNvGrpSpPr/>
        <p:nvPr/>
      </p:nvGrpSpPr>
      <p:grpSpPr>
        <a:xfrm>
          <a:off x="0" y="0"/>
          <a:ext cx="0" cy="0"/>
          <a:chOff x="0" y="0"/>
          <a:chExt cx="0" cy="0"/>
        </a:xfrm>
      </p:grpSpPr>
      <p:sp>
        <p:nvSpPr>
          <p:cNvPr id="871" name="Google Shape;871;p114"/>
          <p:cNvSpPr txBox="1"/>
          <p:nvPr/>
        </p:nvSpPr>
        <p:spPr>
          <a:xfrm>
            <a:off x="1574134" y="1193771"/>
            <a:ext cx="6909990" cy="2454300"/>
          </a:xfrm>
          <a:prstGeom prst="rect">
            <a:avLst/>
          </a:pr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2800" b="0" i="0" u="none" strike="noStrike" kern="0" cap="none" spc="0" normalizeH="0" baseline="0" noProof="0" dirty="0" smtClean="0">
                <a:ln>
                  <a:noFill/>
                </a:ln>
                <a:solidFill>
                  <a:srgbClr val="FFFFFF"/>
                </a:solidFill>
                <a:effectLst/>
                <a:uLnTx/>
                <a:uFillTx/>
                <a:latin typeface="Helvetica Neue Light"/>
                <a:ea typeface="Helvetica Neue Light"/>
                <a:cs typeface="Helvetica Neue Light"/>
                <a:sym typeface="Helvetica Neue Light"/>
              </a:rPr>
              <a:t>What can </a:t>
            </a:r>
            <a:r>
              <a:rPr kumimoji="0" lang="en-GB" sz="2800" b="0" i="0" u="none" strike="noStrike" kern="0" cap="none" spc="0" normalizeH="0" baseline="0" noProof="0" dirty="0" smtClean="0">
                <a:ln>
                  <a:noFill/>
                </a:ln>
                <a:solidFill>
                  <a:srgbClr val="FFFFFF"/>
                </a:solidFill>
                <a:effectLst/>
                <a:uLnTx/>
                <a:uFillTx/>
                <a:latin typeface="Helvetica Neue Light"/>
                <a:ea typeface="Helvetica Neue Light"/>
                <a:cs typeface="Helvetica Neue Light"/>
                <a:sym typeface="Helvetica Neue Light"/>
              </a:rPr>
              <a:t>LTV/CAC </a:t>
            </a:r>
            <a:r>
              <a:rPr kumimoji="0" lang="en-GB" sz="2800" b="0" i="0" u="none" strike="noStrike" kern="0" cap="none" spc="0" normalizeH="0" baseline="0" noProof="0" dirty="0" smtClean="0">
                <a:ln>
                  <a:noFill/>
                </a:ln>
                <a:solidFill>
                  <a:srgbClr val="FFFFFF"/>
                </a:solidFill>
                <a:effectLst/>
                <a:uLnTx/>
                <a:uFillTx/>
                <a:latin typeface="Helvetica Neue Light"/>
                <a:ea typeface="Helvetica Neue Light"/>
                <a:cs typeface="Helvetica Neue Light"/>
                <a:sym typeface="Helvetica Neue Light"/>
              </a:rPr>
              <a:t>tell you about your business?</a:t>
            </a:r>
            <a:endParaRPr kumimoji="0" sz="28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endParaRPr>
          </a:p>
        </p:txBody>
      </p:sp>
      <p:cxnSp>
        <p:nvCxnSpPr>
          <p:cNvPr id="872" name="Google Shape;872;p114"/>
          <p:cNvCxnSpPr/>
          <p:nvPr/>
        </p:nvCxnSpPr>
        <p:spPr>
          <a:xfrm>
            <a:off x="1245722" y="1720721"/>
            <a:ext cx="1800" cy="140040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0211916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0"/>
          <p:cNvSpPr txBox="1"/>
          <p:nvPr/>
        </p:nvSpPr>
        <p:spPr>
          <a:xfrm>
            <a:off x="575075" y="1798375"/>
            <a:ext cx="8109300" cy="562200"/>
          </a:xfrm>
          <a:prstGeom prst="rect">
            <a:avLst/>
          </a:prstGeom>
          <a:noFill/>
          <a:ln>
            <a:noFill/>
          </a:ln>
        </p:spPr>
        <p:txBody>
          <a:bodyPr spcFirstLastPara="1" wrap="square" lIns="91425" tIns="91425" rIns="91425" bIns="91425" anchor="t" anchorCtr="0">
            <a:noAutofit/>
          </a:bodyPr>
          <a:lstStyle/>
          <a:p>
            <a:pPr marL="457200" lvl="0" indent="-228600" algn="ctr" rtl="0">
              <a:spcBef>
                <a:spcPts val="0"/>
              </a:spcBef>
              <a:spcAft>
                <a:spcPts val="0"/>
              </a:spcAft>
              <a:buClr>
                <a:srgbClr val="33475B"/>
              </a:buClr>
              <a:buSzPts val="1600"/>
              <a:buFont typeface="Helvetica Neue"/>
              <a:buNone/>
            </a:pPr>
            <a:r>
              <a:rPr lang="en" sz="1600" dirty="0">
                <a:solidFill>
                  <a:srgbClr val="FF0000"/>
                </a:solidFill>
                <a:latin typeface="Helvetica Neue"/>
                <a:ea typeface="Helvetica Neue"/>
                <a:cs typeface="Helvetica Neue"/>
                <a:sym typeface="Helvetica Neue"/>
              </a:rPr>
              <a:t>Ad Spend + Sales Team Salaries + Creative Costs + </a:t>
            </a:r>
            <a:endParaRPr sz="1600" dirty="0">
              <a:solidFill>
                <a:srgbClr val="FF0000"/>
              </a:solidFill>
              <a:latin typeface="Helvetica Neue"/>
              <a:ea typeface="Helvetica Neue"/>
              <a:cs typeface="Helvetica Neue"/>
              <a:sym typeface="Helvetica Neue"/>
            </a:endParaRPr>
          </a:p>
          <a:p>
            <a:pPr marL="457200" lvl="0" indent="-228600" algn="ctr" rtl="0">
              <a:spcBef>
                <a:spcPts val="0"/>
              </a:spcBef>
              <a:spcAft>
                <a:spcPts val="0"/>
              </a:spcAft>
              <a:buClr>
                <a:srgbClr val="33475B"/>
              </a:buClr>
              <a:buSzPts val="1600"/>
              <a:buFont typeface="Helvetica Neue"/>
              <a:buNone/>
            </a:pPr>
            <a:r>
              <a:rPr lang="en" sz="1600" dirty="0">
                <a:solidFill>
                  <a:srgbClr val="FF0000"/>
                </a:solidFill>
                <a:latin typeface="Helvetica Neue"/>
                <a:ea typeface="Helvetica Neue"/>
                <a:cs typeface="Helvetica Neue"/>
                <a:sym typeface="Helvetica Neue"/>
              </a:rPr>
              <a:t>Technical Costs + Publishing Costs + Management </a:t>
            </a:r>
            <a:r>
              <a:rPr lang="en" sz="1600" dirty="0" smtClean="0">
                <a:solidFill>
                  <a:srgbClr val="FF0000"/>
                </a:solidFill>
                <a:latin typeface="Helvetica Neue"/>
                <a:ea typeface="Helvetica Neue"/>
                <a:cs typeface="Helvetica Neue"/>
                <a:sym typeface="Helvetica Neue"/>
              </a:rPr>
              <a:t>Time + </a:t>
            </a:r>
          </a:p>
          <a:p>
            <a:pPr marL="457200" lvl="0" indent="-228600" algn="ctr" rtl="0">
              <a:spcBef>
                <a:spcPts val="0"/>
              </a:spcBef>
              <a:spcAft>
                <a:spcPts val="0"/>
              </a:spcAft>
              <a:buClr>
                <a:srgbClr val="33475B"/>
              </a:buClr>
              <a:buSzPts val="1600"/>
              <a:buFont typeface="Helvetica Neue"/>
              <a:buNone/>
            </a:pPr>
            <a:r>
              <a:rPr lang="en" sz="1600" dirty="0" smtClean="0">
                <a:solidFill>
                  <a:srgbClr val="33475B"/>
                </a:solidFill>
                <a:latin typeface="Helvetica Neue"/>
                <a:ea typeface="Helvetica Neue Light"/>
                <a:cs typeface="Helvetica Neue Light"/>
                <a:sym typeface="Helvetica Neue"/>
              </a:rPr>
              <a:t>Raw Materials</a:t>
            </a:r>
            <a:endParaRPr sz="1600" dirty="0">
              <a:latin typeface="Helvetica Neue Light"/>
              <a:ea typeface="Helvetica Neue Light"/>
              <a:cs typeface="Helvetica Neue Light"/>
              <a:sym typeface="Helvetica Neue Light"/>
            </a:endParaRPr>
          </a:p>
        </p:txBody>
      </p:sp>
      <p:sp>
        <p:nvSpPr>
          <p:cNvPr id="715" name="Google Shape;715;p100"/>
          <p:cNvSpPr txBox="1"/>
          <p:nvPr/>
        </p:nvSpPr>
        <p:spPr>
          <a:xfrm>
            <a:off x="2358100" y="2701825"/>
            <a:ext cx="483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latin typeface="Helvetica Neue Light"/>
                <a:ea typeface="Helvetica Neue Light"/>
                <a:cs typeface="Helvetica Neue Light"/>
                <a:sym typeface="Helvetica Neue Light"/>
              </a:rPr>
              <a:t>The number of customers acquired</a:t>
            </a:r>
            <a:endParaRPr sz="2200" dirty="0">
              <a:latin typeface="Helvetica Neue Light"/>
              <a:ea typeface="Helvetica Neue Light"/>
              <a:cs typeface="Helvetica Neue Light"/>
              <a:sym typeface="Helvetica Neue Light"/>
            </a:endParaRPr>
          </a:p>
        </p:txBody>
      </p:sp>
      <p:cxnSp>
        <p:nvCxnSpPr>
          <p:cNvPr id="716" name="Google Shape;716;p100"/>
          <p:cNvCxnSpPr/>
          <p:nvPr/>
        </p:nvCxnSpPr>
        <p:spPr>
          <a:xfrm>
            <a:off x="2811550" y="2701825"/>
            <a:ext cx="3853500" cy="0"/>
          </a:xfrm>
          <a:prstGeom prst="straightConnector1">
            <a:avLst/>
          </a:prstGeom>
          <a:noFill/>
          <a:ln w="28575" cap="flat" cmpd="sng">
            <a:solidFill>
              <a:srgbClr val="EF4747"/>
            </a:solidFill>
            <a:prstDash val="solid"/>
            <a:round/>
            <a:headEnd type="none" w="med" len="med"/>
            <a:tailEnd type="none" w="med" len="med"/>
          </a:ln>
        </p:spPr>
      </p:cxnSp>
      <p:sp>
        <p:nvSpPr>
          <p:cNvPr id="6" name="Google Shape;538;p89"/>
          <p:cNvSpPr txBox="1"/>
          <p:nvPr/>
        </p:nvSpPr>
        <p:spPr>
          <a:xfrm>
            <a:off x="233930" y="1202676"/>
            <a:ext cx="9008739" cy="4576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solidFill>
                  <a:schemeClr val="tx1"/>
                </a:solidFill>
                <a:latin typeface="Helvetica Neue"/>
                <a:ea typeface="Helvetica Neue Light"/>
                <a:cs typeface="Helvetica Neue"/>
                <a:sym typeface="Helvetica Neue"/>
              </a:rPr>
              <a:t>C</a:t>
            </a:r>
            <a:r>
              <a:rPr lang="en" sz="2800" dirty="0">
                <a:solidFill>
                  <a:schemeClr val="tx1"/>
                </a:solidFill>
                <a:latin typeface="Helvetica Neue Light"/>
                <a:ea typeface="Helvetica Neue Light"/>
                <a:cs typeface="Helvetica Neue Light"/>
                <a:sym typeface="Helvetica Neue"/>
              </a:rPr>
              <a:t>ost</a:t>
            </a:r>
            <a:r>
              <a:rPr lang="en" sz="2800" b="1" dirty="0" smtClean="0">
                <a:solidFill>
                  <a:schemeClr val="tx1"/>
                </a:solidFill>
                <a:latin typeface="Helvetica Neue"/>
                <a:ea typeface="Helvetica Neue Light"/>
                <a:cs typeface="Helvetica Neue"/>
                <a:sym typeface="Helvetica Neue"/>
              </a:rPr>
              <a:t> of G</a:t>
            </a:r>
            <a:r>
              <a:rPr lang="en" sz="2800" dirty="0" smtClean="0">
                <a:solidFill>
                  <a:schemeClr val="tx1"/>
                </a:solidFill>
                <a:latin typeface="Helvetica Neue Light"/>
                <a:ea typeface="Helvetica Neue Light"/>
                <a:cs typeface="Helvetica Neue Light"/>
                <a:sym typeface="Helvetica Neue"/>
              </a:rPr>
              <a:t>enerating </a:t>
            </a:r>
            <a:r>
              <a:rPr lang="en" sz="2800" b="1" dirty="0" smtClean="0">
                <a:solidFill>
                  <a:schemeClr val="tx1"/>
                </a:solidFill>
                <a:latin typeface="Helvetica Neue"/>
                <a:ea typeface="Helvetica Neue Light"/>
                <a:cs typeface="Helvetica Neue"/>
                <a:sym typeface="Helvetica Neue"/>
              </a:rPr>
              <a:t>R</a:t>
            </a:r>
            <a:r>
              <a:rPr lang="en" sz="2800" dirty="0" smtClean="0">
                <a:solidFill>
                  <a:schemeClr val="tx1"/>
                </a:solidFill>
                <a:latin typeface="Helvetica Neue Light"/>
                <a:ea typeface="Helvetica Neue Light"/>
                <a:cs typeface="Helvetica Neue Light"/>
                <a:sym typeface="Helvetica Neue"/>
              </a:rPr>
              <a:t>evenue</a:t>
            </a:r>
            <a:endParaRPr lang="en" sz="2800" dirty="0">
              <a:solidFill>
                <a:schemeClr val="tx1"/>
              </a:solidFill>
              <a:latin typeface="Helvetica Neue Light"/>
              <a:ea typeface="Helvetica Neue Light"/>
              <a:cs typeface="Helvetica Neue Light"/>
              <a:sym typeface="Helvetica Neue Light"/>
            </a:endParaRPr>
          </a:p>
        </p:txBody>
      </p:sp>
      <p:grpSp>
        <p:nvGrpSpPr>
          <p:cNvPr id="4" name="Group 3"/>
          <p:cNvGrpSpPr/>
          <p:nvPr/>
        </p:nvGrpSpPr>
        <p:grpSpPr>
          <a:xfrm>
            <a:off x="575075" y="1785675"/>
            <a:ext cx="1105920" cy="587600"/>
            <a:chOff x="94230" y="1785675"/>
            <a:chExt cx="1105920" cy="587600"/>
          </a:xfrm>
        </p:grpSpPr>
        <p:sp>
          <p:nvSpPr>
            <p:cNvPr id="2" name="Left Brace 1"/>
            <p:cNvSpPr/>
            <p:nvPr/>
          </p:nvSpPr>
          <p:spPr>
            <a:xfrm>
              <a:off x="984250" y="1785675"/>
              <a:ext cx="215900" cy="5749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3" name="Rectangle 2"/>
            <p:cNvSpPr/>
            <p:nvPr/>
          </p:nvSpPr>
          <p:spPr>
            <a:xfrm>
              <a:off x="94230" y="1798375"/>
              <a:ext cx="997970" cy="57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FF0000"/>
                  </a:solidFill>
                </a:rPr>
                <a:t>CAC</a:t>
              </a:r>
              <a:endParaRPr lang="en-ZA" sz="2000" dirty="0">
                <a:solidFill>
                  <a:srgbClr val="FF0000"/>
                </a:solidFill>
              </a:endParaRP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953"/>
          <a:stretch/>
        </p:blipFill>
        <p:spPr>
          <a:xfrm>
            <a:off x="834028" y="2123618"/>
            <a:ext cx="7513801" cy="2308682"/>
          </a:xfrm>
          <a:prstGeom prst="rect">
            <a:avLst/>
          </a:prstGeom>
        </p:spPr>
      </p:pic>
      <p:sp>
        <p:nvSpPr>
          <p:cNvPr id="3" name="Rectangle 2"/>
          <p:cNvSpPr/>
          <p:nvPr/>
        </p:nvSpPr>
        <p:spPr>
          <a:xfrm>
            <a:off x="725939" y="683437"/>
            <a:ext cx="7729980" cy="1261884"/>
          </a:xfrm>
          <a:prstGeom prst="rect">
            <a:avLst/>
          </a:prstGeom>
        </p:spPr>
        <p:txBody>
          <a:bodyPr wrap="square">
            <a:spAutoFit/>
          </a:bodyPr>
          <a:lstStyle/>
          <a:p>
            <a:r>
              <a:rPr lang="en-US" sz="2000" b="1" dirty="0" smtClean="0">
                <a:solidFill>
                  <a:srgbClr val="1A1A1A"/>
                </a:solidFill>
                <a:latin typeface="Helvetica Neue" panose="020B0604020202020204" charset="0"/>
              </a:rPr>
              <a:t>LTV/ CAC Examples of </a:t>
            </a:r>
            <a:r>
              <a:rPr lang="en-US" sz="2000" b="1" dirty="0">
                <a:solidFill>
                  <a:srgbClr val="1A1A1A"/>
                </a:solidFill>
                <a:latin typeface="Helvetica Neue" panose="020B0604020202020204" charset="0"/>
              </a:rPr>
              <a:t>well-known </a:t>
            </a:r>
            <a:r>
              <a:rPr lang="en-US" sz="2000" b="1" dirty="0" smtClean="0">
                <a:solidFill>
                  <a:srgbClr val="1A1A1A"/>
                </a:solidFill>
                <a:latin typeface="Helvetica Neue" panose="020B0604020202020204" charset="0"/>
              </a:rPr>
              <a:t>companies</a:t>
            </a:r>
          </a:p>
          <a:p>
            <a:endParaRPr lang="en-US" b="1" dirty="0">
              <a:solidFill>
                <a:srgbClr val="1A1A1A"/>
              </a:solidFill>
              <a:latin typeface="Helvetica Neue" panose="020B0604020202020204" charset="0"/>
            </a:endParaRPr>
          </a:p>
          <a:p>
            <a:r>
              <a:rPr lang="en-US" dirty="0">
                <a:solidFill>
                  <a:srgbClr val="1A1A1A"/>
                </a:solidFill>
                <a:latin typeface="Helvetica Neue" panose="020B0604020202020204" charset="0"/>
              </a:rPr>
              <a:t>Especially the companies who grow exponentially during the last few years were keeping track of their unit economics. To give you an idea of different industries, products and business models, we researched for some of them.</a:t>
            </a:r>
          </a:p>
        </p:txBody>
      </p:sp>
      <p:sp>
        <p:nvSpPr>
          <p:cNvPr id="4" name="Rectangle 3"/>
          <p:cNvSpPr/>
          <p:nvPr/>
        </p:nvSpPr>
        <p:spPr>
          <a:xfrm>
            <a:off x="834028" y="4555723"/>
            <a:ext cx="981359" cy="215444"/>
          </a:xfrm>
          <a:prstGeom prst="rect">
            <a:avLst/>
          </a:prstGeom>
        </p:spPr>
        <p:txBody>
          <a:bodyPr wrap="none">
            <a:spAutoFit/>
          </a:bodyPr>
          <a:lstStyle/>
          <a:p>
            <a:r>
              <a:rPr lang="en-ZA" sz="800" dirty="0">
                <a:solidFill>
                  <a:srgbClr val="333333"/>
                </a:solidFill>
                <a:latin typeface="-apple-system"/>
              </a:rPr>
              <a:t>( * Value in US $)</a:t>
            </a:r>
            <a:endParaRPr lang="en-ZA" sz="800" dirty="0"/>
          </a:p>
        </p:txBody>
      </p:sp>
      <p:cxnSp>
        <p:nvCxnSpPr>
          <p:cNvPr id="5" name="Google Shape;781;p106"/>
          <p:cNvCxnSpPr/>
          <p:nvPr/>
        </p:nvCxnSpPr>
        <p:spPr>
          <a:xfrm flipH="1">
            <a:off x="627200" y="816318"/>
            <a:ext cx="3900" cy="3577882"/>
          </a:xfrm>
          <a:prstGeom prst="straightConnector1">
            <a:avLst/>
          </a:prstGeom>
          <a:noFill/>
          <a:ln w="19050" cap="flat" cmpd="sng">
            <a:solidFill>
              <a:srgbClr val="EF4747"/>
            </a:solidFill>
            <a:prstDash val="solid"/>
            <a:round/>
            <a:headEnd type="none" w="med" len="med"/>
            <a:tailEnd type="none" w="med" len="med"/>
          </a:ln>
        </p:spPr>
      </p:cxnSp>
      <p:sp>
        <p:nvSpPr>
          <p:cNvPr id="7" name="Rectangle 6"/>
          <p:cNvSpPr/>
          <p:nvPr/>
        </p:nvSpPr>
        <p:spPr>
          <a:xfrm>
            <a:off x="181426" y="4894590"/>
            <a:ext cx="1662635" cy="253916"/>
          </a:xfrm>
          <a:prstGeom prst="rect">
            <a:avLst/>
          </a:prstGeom>
        </p:spPr>
        <p:txBody>
          <a:bodyPr wrap="none">
            <a:spAutoFit/>
          </a:bodyPr>
          <a:lstStyle/>
          <a:p>
            <a:r>
              <a:rPr lang="en-ZA" sz="1050" dirty="0" smtClean="0">
                <a:solidFill>
                  <a:srgbClr val="333333"/>
                </a:solidFill>
                <a:latin typeface="-apple-system"/>
              </a:rPr>
              <a:t>Source: </a:t>
            </a:r>
            <a:r>
              <a:rPr lang="en-ZA" sz="1050" dirty="0" err="1" smtClean="0">
                <a:solidFill>
                  <a:srgbClr val="333333"/>
                </a:solidFill>
                <a:latin typeface="-apple-system"/>
              </a:rPr>
              <a:t>Transactionwise</a:t>
            </a:r>
            <a:endParaRPr lang="en-ZA" sz="1050" dirty="0"/>
          </a:p>
        </p:txBody>
      </p:sp>
    </p:spTree>
    <p:extLst>
      <p:ext uri="{BB962C8B-B14F-4D97-AF65-F5344CB8AC3E}">
        <p14:creationId xmlns:p14="http://schemas.microsoft.com/office/powerpoint/2010/main" val="3783546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745"/>
        <p:cNvGrpSpPr/>
        <p:nvPr/>
      </p:nvGrpSpPr>
      <p:grpSpPr>
        <a:xfrm>
          <a:off x="0" y="0"/>
          <a:ext cx="0" cy="0"/>
          <a:chOff x="0" y="0"/>
          <a:chExt cx="0" cy="0"/>
        </a:xfrm>
      </p:grpSpPr>
      <p:sp>
        <p:nvSpPr>
          <p:cNvPr id="746" name="Google Shape;746;p103"/>
          <p:cNvSpPr txBox="1"/>
          <p:nvPr/>
        </p:nvSpPr>
        <p:spPr>
          <a:xfrm>
            <a:off x="1941300" y="776800"/>
            <a:ext cx="52614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latin typeface="Helvetica Neue Light"/>
                <a:ea typeface="Helvetica Neue Light"/>
                <a:cs typeface="Helvetica Neue Light"/>
                <a:sym typeface="Helvetica Neue Light"/>
              </a:rPr>
              <a:t>For </a:t>
            </a:r>
            <a:r>
              <a:rPr lang="en" sz="2200" dirty="0" smtClean="0">
                <a:latin typeface="Helvetica Neue Light"/>
                <a:ea typeface="Helvetica Neue Light"/>
                <a:cs typeface="Helvetica Neue Light"/>
                <a:sym typeface="Helvetica Neue Light"/>
              </a:rPr>
              <a:t>Industries</a:t>
            </a:r>
            <a:endParaRPr sz="2200" dirty="0">
              <a:latin typeface="Helvetica Neue Light"/>
              <a:ea typeface="Helvetica Neue Light"/>
              <a:cs typeface="Helvetica Neue Light"/>
              <a:sym typeface="Helvetica Neue Light"/>
            </a:endParaRPr>
          </a:p>
        </p:txBody>
      </p:sp>
      <p:sp>
        <p:nvSpPr>
          <p:cNvPr id="747" name="Google Shape;747;p103"/>
          <p:cNvSpPr txBox="1"/>
          <p:nvPr/>
        </p:nvSpPr>
        <p:spPr>
          <a:xfrm>
            <a:off x="1353000" y="1764925"/>
            <a:ext cx="6438000" cy="2504400"/>
          </a:xfrm>
          <a:prstGeom prst="rect">
            <a:avLst/>
          </a:prstGeom>
          <a:noFill/>
          <a:ln>
            <a:noFill/>
          </a:ln>
        </p:spPr>
        <p:txBody>
          <a:bodyPr spcFirstLastPara="1" wrap="square" lIns="91425" tIns="91425" rIns="91425" bIns="91425" anchor="t" anchorCtr="0">
            <a:noAutofit/>
          </a:bodyPr>
          <a:lstStyle/>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Travel: $7				Consumer Goods: $22</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Retail: $10				Marketing Agency: $141</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Financial: $175			Technology (Hardware): $182</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Manufacturing: $83		Transportation: $98</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Real Estate: $213			Banking/Insurance: $303</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r>
              <a:rPr lang="en" sz="1800">
                <a:solidFill>
                  <a:srgbClr val="33475B"/>
                </a:solidFill>
                <a:latin typeface="Helvetica Neue"/>
                <a:ea typeface="Helvetica Neue"/>
                <a:cs typeface="Helvetica Neue"/>
                <a:sym typeface="Helvetica Neue"/>
              </a:rPr>
              <a:t>Telecom: $315			Technology (Software): $395</a:t>
            </a:r>
            <a:endParaRPr sz="1800">
              <a:solidFill>
                <a:srgbClr val="33475B"/>
              </a:solidFill>
              <a:latin typeface="Helvetica Neue"/>
              <a:ea typeface="Helvetica Neue"/>
              <a:cs typeface="Helvetica Neue"/>
              <a:sym typeface="Helvetica Neue"/>
            </a:endParaRPr>
          </a:p>
          <a:p>
            <a:pPr marL="457200" lvl="0" indent="-228600" algn="l" rtl="0">
              <a:lnSpc>
                <a:spcPct val="150000"/>
              </a:lnSpc>
              <a:spcBef>
                <a:spcPts val="0"/>
              </a:spcBef>
              <a:spcAft>
                <a:spcPts val="0"/>
              </a:spcAft>
              <a:buClr>
                <a:srgbClr val="33475B"/>
              </a:buClr>
              <a:buSzPts val="1800"/>
              <a:buFont typeface="Helvetica Neue"/>
              <a:buNone/>
            </a:pPr>
            <a:endParaRPr sz="1800">
              <a:solidFill>
                <a:srgbClr val="33475B"/>
              </a:solidFill>
              <a:latin typeface="Helvetica Neue"/>
              <a:ea typeface="Helvetica Neue"/>
              <a:cs typeface="Helvetica Neue"/>
              <a:sym typeface="Helvetica Neue"/>
            </a:endParaRPr>
          </a:p>
          <a:p>
            <a:pPr marL="0" lvl="0" indent="0" algn="ctr" rtl="0">
              <a:lnSpc>
                <a:spcPct val="150000"/>
              </a:lnSpc>
              <a:spcBef>
                <a:spcPts val="0"/>
              </a:spcBef>
              <a:spcAft>
                <a:spcPts val="0"/>
              </a:spcAft>
              <a:buNone/>
            </a:pPr>
            <a:endParaRPr sz="1800">
              <a:latin typeface="Helvetica Neue Light"/>
              <a:ea typeface="Helvetica Neue Light"/>
              <a:cs typeface="Helvetica Neue Light"/>
              <a:sym typeface="Helvetica Neue Light"/>
            </a:endParaRPr>
          </a:p>
        </p:txBody>
      </p:sp>
      <p:cxnSp>
        <p:nvCxnSpPr>
          <p:cNvPr id="748" name="Google Shape;748;p103"/>
          <p:cNvCxnSpPr/>
          <p:nvPr/>
        </p:nvCxnSpPr>
        <p:spPr>
          <a:xfrm>
            <a:off x="2499800" y="776800"/>
            <a:ext cx="3853500" cy="0"/>
          </a:xfrm>
          <a:prstGeom prst="straightConnector1">
            <a:avLst/>
          </a:prstGeom>
          <a:noFill/>
          <a:ln w="28575" cap="flat" cmpd="sng">
            <a:solidFill>
              <a:srgbClr val="EF4747"/>
            </a:solidFill>
            <a:prstDash val="solid"/>
            <a:round/>
            <a:headEnd type="none" w="med" len="med"/>
            <a:tailEnd type="none" w="med" len="med"/>
          </a:ln>
        </p:spPr>
      </p:cxnSp>
      <p:sp>
        <p:nvSpPr>
          <p:cNvPr id="749" name="Google Shape;749;p103"/>
          <p:cNvSpPr txBox="1"/>
          <p:nvPr/>
        </p:nvSpPr>
        <p:spPr>
          <a:xfrm>
            <a:off x="2050250" y="68675"/>
            <a:ext cx="47526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EF4747"/>
                </a:solidFill>
                <a:latin typeface="Helvetica Neue"/>
                <a:ea typeface="Helvetica Neue"/>
                <a:cs typeface="Helvetica Neue"/>
                <a:sym typeface="Helvetica Neue"/>
              </a:rPr>
              <a:t>C</a:t>
            </a:r>
            <a:r>
              <a:rPr lang="en" sz="2800">
                <a:solidFill>
                  <a:schemeClr val="dk1"/>
                </a:solidFill>
                <a:latin typeface="Helvetica Neue Light"/>
                <a:ea typeface="Helvetica Neue Light"/>
                <a:cs typeface="Helvetica Neue Light"/>
                <a:sym typeface="Helvetica Neue Light"/>
              </a:rPr>
              <a:t>ustomer </a:t>
            </a:r>
            <a:r>
              <a:rPr lang="en" sz="2800" b="1">
                <a:solidFill>
                  <a:srgbClr val="EF4747"/>
                </a:solidFill>
                <a:latin typeface="Helvetica Neue"/>
                <a:ea typeface="Helvetica Neue"/>
                <a:cs typeface="Helvetica Neue"/>
                <a:sym typeface="Helvetica Neue"/>
              </a:rPr>
              <a:t>A</a:t>
            </a:r>
            <a:r>
              <a:rPr lang="en" sz="2800">
                <a:solidFill>
                  <a:schemeClr val="dk1"/>
                </a:solidFill>
                <a:latin typeface="Helvetica Neue Light"/>
                <a:ea typeface="Helvetica Neue Light"/>
                <a:cs typeface="Helvetica Neue Light"/>
                <a:sym typeface="Helvetica Neue Light"/>
              </a:rPr>
              <a:t>cquisition </a:t>
            </a:r>
            <a:r>
              <a:rPr lang="en" sz="2800" b="1">
                <a:solidFill>
                  <a:srgbClr val="EF4747"/>
                </a:solidFill>
                <a:latin typeface="Helvetica Neue"/>
                <a:ea typeface="Helvetica Neue"/>
                <a:cs typeface="Helvetica Neue"/>
                <a:sym typeface="Helvetica Neue"/>
              </a:rPr>
              <a:t>C</a:t>
            </a:r>
            <a:r>
              <a:rPr lang="en" sz="2800">
                <a:solidFill>
                  <a:schemeClr val="dk1"/>
                </a:solidFill>
                <a:latin typeface="Helvetica Neue Light"/>
                <a:ea typeface="Helvetica Neue Light"/>
                <a:cs typeface="Helvetica Neue Light"/>
                <a:sym typeface="Helvetica Neue Light"/>
              </a:rPr>
              <a:t>ost</a:t>
            </a:r>
            <a:endParaRPr sz="2800">
              <a:latin typeface="Helvetica Neue Light"/>
              <a:ea typeface="Helvetica Neue Light"/>
              <a:cs typeface="Helvetica Neue Light"/>
              <a:sym typeface="Helvetica Neue Light"/>
            </a:endParaRPr>
          </a:p>
        </p:txBody>
      </p:sp>
      <p:sp>
        <p:nvSpPr>
          <p:cNvPr id="750" name="Google Shape;750;p103"/>
          <p:cNvSpPr txBox="1"/>
          <p:nvPr/>
        </p:nvSpPr>
        <p:spPr>
          <a:xfrm>
            <a:off x="352850" y="4813125"/>
            <a:ext cx="83193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u="sng">
                <a:solidFill>
                  <a:schemeClr val="hlink"/>
                </a:solidFill>
                <a:hlinkClick r:id="rId3"/>
              </a:rPr>
              <a:t>https://www.demandjump.com/blog/customer-acquisition-cost-by-industry</a:t>
            </a:r>
            <a:endParaRPr/>
          </a:p>
        </p:txBody>
      </p:sp>
      <p:pic>
        <p:nvPicPr>
          <p:cNvPr id="751" name="Google Shape;751;p103" title="Points scored"/>
          <p:cNvPicPr preferRelativeResize="0"/>
          <p:nvPr/>
        </p:nvPicPr>
        <p:blipFill>
          <a:blip r:embed="rId4">
            <a:alphaModFix/>
          </a:blip>
          <a:stretch>
            <a:fillRect/>
          </a:stretch>
        </p:blipFill>
        <p:spPr>
          <a:xfrm>
            <a:off x="1091650" y="1144625"/>
            <a:ext cx="6960699" cy="3980800"/>
          </a:xfrm>
          <a:prstGeom prst="rect">
            <a:avLst/>
          </a:prstGeom>
          <a:noFill/>
          <a:ln>
            <a:noFill/>
          </a:ln>
        </p:spPr>
      </p:pic>
    </p:spTree>
    <p:extLst>
      <p:ext uri="{BB962C8B-B14F-4D97-AF65-F5344CB8AC3E}">
        <p14:creationId xmlns:p14="http://schemas.microsoft.com/office/powerpoint/2010/main" val="33646195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05"/>
          <p:cNvSpPr txBox="1"/>
          <p:nvPr/>
        </p:nvSpPr>
        <p:spPr>
          <a:xfrm>
            <a:off x="4247288" y="1431975"/>
            <a:ext cx="779400" cy="978300"/>
          </a:xfrm>
          <a:prstGeom prst="rect">
            <a:avLst/>
          </a:prstGeom>
          <a:noFill/>
          <a:ln>
            <a:noFill/>
          </a:ln>
        </p:spPr>
        <p:txBody>
          <a:bodyPr spcFirstLastPara="1" wrap="square" lIns="17150" tIns="17150" rIns="17150" bIns="17150" anchor="ctr" anchorCtr="0">
            <a:noAutofit/>
          </a:bodyPr>
          <a:lstStyle/>
          <a:p>
            <a:pPr marL="0" lvl="0" indent="0" algn="l" rtl="0">
              <a:spcBef>
                <a:spcPts val="0"/>
              </a:spcBef>
              <a:spcAft>
                <a:spcPts val="0"/>
              </a:spcAft>
              <a:buClr>
                <a:schemeClr val="dk1"/>
              </a:buClr>
              <a:buSzPts val="1100"/>
              <a:buFont typeface="Arial"/>
              <a:buNone/>
            </a:pPr>
            <a:r>
              <a:rPr lang="en" sz="3000">
                <a:solidFill>
                  <a:srgbClr val="38761D"/>
                </a:solidFill>
                <a:latin typeface="Helvetica Neue Light"/>
                <a:ea typeface="Helvetica Neue Light"/>
                <a:cs typeface="Helvetica Neue Light"/>
                <a:sym typeface="Helvetica Neue Light"/>
              </a:rPr>
              <a:t>3:1</a:t>
            </a:r>
            <a:endParaRPr sz="3000">
              <a:solidFill>
                <a:srgbClr val="38761D"/>
              </a:solidFill>
              <a:latin typeface="Helvetica Neue Light"/>
              <a:ea typeface="Helvetica Neue Light"/>
              <a:cs typeface="Helvetica Neue Light"/>
              <a:sym typeface="Helvetica Neue Light"/>
            </a:endParaRPr>
          </a:p>
        </p:txBody>
      </p:sp>
      <p:sp>
        <p:nvSpPr>
          <p:cNvPr id="766" name="Google Shape;766;p105"/>
          <p:cNvSpPr/>
          <p:nvPr/>
        </p:nvSpPr>
        <p:spPr>
          <a:xfrm rot="837930">
            <a:off x="3395260" y="2250300"/>
            <a:ext cx="2180348" cy="2194537"/>
          </a:xfrm>
          <a:prstGeom prst="blockArc">
            <a:avLst>
              <a:gd name="adj1" fmla="val 10625947"/>
              <a:gd name="adj2" fmla="val 19882575"/>
              <a:gd name="adj3" fmla="val 29534"/>
            </a:avLst>
          </a:prstGeom>
          <a:solidFill>
            <a:srgbClr val="E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05"/>
          <p:cNvSpPr/>
          <p:nvPr/>
        </p:nvSpPr>
        <p:spPr>
          <a:xfrm rot="574583">
            <a:off x="3395278" y="2250215"/>
            <a:ext cx="2180181" cy="2194780"/>
          </a:xfrm>
          <a:prstGeom prst="blockArc">
            <a:avLst>
              <a:gd name="adj1" fmla="val 13516842"/>
              <a:gd name="adj2" fmla="val 17632300"/>
              <a:gd name="adj3" fmla="val 29191"/>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 name="Google Shape;768;p105"/>
          <p:cNvCxnSpPr/>
          <p:nvPr/>
        </p:nvCxnSpPr>
        <p:spPr>
          <a:xfrm rot="10800000" flipH="1">
            <a:off x="4483838" y="2563750"/>
            <a:ext cx="125700" cy="782700"/>
          </a:xfrm>
          <a:prstGeom prst="straightConnector1">
            <a:avLst/>
          </a:prstGeom>
          <a:noFill/>
          <a:ln w="9525" cap="flat" cmpd="sng">
            <a:solidFill>
              <a:schemeClr val="dk2"/>
            </a:solidFill>
            <a:prstDash val="solid"/>
            <a:round/>
            <a:headEnd type="none" w="med" len="med"/>
            <a:tailEnd type="none" w="med" len="med"/>
          </a:ln>
        </p:spPr>
      </p:cxnSp>
      <p:cxnSp>
        <p:nvCxnSpPr>
          <p:cNvPr id="769" name="Google Shape;769;p105"/>
          <p:cNvCxnSpPr/>
          <p:nvPr/>
        </p:nvCxnSpPr>
        <p:spPr>
          <a:xfrm rot="10800000" flipH="1">
            <a:off x="4483838" y="2438000"/>
            <a:ext cx="153900" cy="880500"/>
          </a:xfrm>
          <a:prstGeom prst="straightConnector1">
            <a:avLst/>
          </a:prstGeom>
          <a:noFill/>
          <a:ln w="28575" cap="flat" cmpd="sng">
            <a:solidFill>
              <a:schemeClr val="dk2"/>
            </a:solidFill>
            <a:prstDash val="solid"/>
            <a:round/>
            <a:headEnd type="none" w="med" len="med"/>
            <a:tailEnd type="triangle" w="med" len="med"/>
          </a:ln>
        </p:spPr>
      </p:cxnSp>
      <p:sp>
        <p:nvSpPr>
          <p:cNvPr id="770" name="Google Shape;770;p105"/>
          <p:cNvSpPr/>
          <p:nvPr/>
        </p:nvSpPr>
        <p:spPr>
          <a:xfrm>
            <a:off x="4422588" y="3305725"/>
            <a:ext cx="125700" cy="837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05"/>
          <p:cNvSpPr txBox="1"/>
          <p:nvPr/>
        </p:nvSpPr>
        <p:spPr>
          <a:xfrm>
            <a:off x="5696863" y="2868550"/>
            <a:ext cx="700500" cy="574800"/>
          </a:xfrm>
          <a:prstGeom prst="rect">
            <a:avLst/>
          </a:prstGeom>
          <a:noFill/>
          <a:ln>
            <a:noFill/>
          </a:ln>
        </p:spPr>
        <p:txBody>
          <a:bodyPr spcFirstLastPara="1" wrap="square" lIns="17150" tIns="17150" rIns="17150" bIns="17150" anchor="ctr" anchorCtr="0">
            <a:noAutofit/>
          </a:bodyPr>
          <a:lstStyle/>
          <a:p>
            <a:pPr marL="0" lvl="0" indent="0" algn="l" rtl="0">
              <a:spcBef>
                <a:spcPts val="0"/>
              </a:spcBef>
              <a:spcAft>
                <a:spcPts val="0"/>
              </a:spcAft>
              <a:buClr>
                <a:schemeClr val="dk1"/>
              </a:buClr>
              <a:buSzPts val="1100"/>
              <a:buFont typeface="Arial"/>
              <a:buNone/>
            </a:pPr>
            <a:r>
              <a:rPr lang="en" sz="3000">
                <a:solidFill>
                  <a:srgbClr val="EF4747"/>
                </a:solidFill>
                <a:latin typeface="Helvetica Neue Light"/>
                <a:ea typeface="Helvetica Neue Light"/>
                <a:cs typeface="Helvetica Neue Light"/>
                <a:sym typeface="Helvetica Neue Light"/>
              </a:rPr>
              <a:t>5:1</a:t>
            </a:r>
            <a:endParaRPr sz="3000">
              <a:solidFill>
                <a:srgbClr val="EF4747"/>
              </a:solidFill>
              <a:latin typeface="Helvetica Neue Light"/>
              <a:ea typeface="Helvetica Neue Light"/>
              <a:cs typeface="Helvetica Neue Light"/>
              <a:sym typeface="Helvetica Neue Light"/>
            </a:endParaRPr>
          </a:p>
        </p:txBody>
      </p:sp>
      <p:sp>
        <p:nvSpPr>
          <p:cNvPr id="772" name="Google Shape;772;p105"/>
          <p:cNvSpPr txBox="1"/>
          <p:nvPr/>
        </p:nvSpPr>
        <p:spPr>
          <a:xfrm>
            <a:off x="2746638" y="2868550"/>
            <a:ext cx="700500" cy="574800"/>
          </a:xfrm>
          <a:prstGeom prst="rect">
            <a:avLst/>
          </a:prstGeom>
          <a:noFill/>
          <a:ln>
            <a:noFill/>
          </a:ln>
        </p:spPr>
        <p:txBody>
          <a:bodyPr spcFirstLastPara="1" wrap="square" lIns="17150" tIns="17150" rIns="17150" bIns="17150" anchor="ctr" anchorCtr="0">
            <a:noAutofit/>
          </a:bodyPr>
          <a:lstStyle/>
          <a:p>
            <a:pPr marL="0" lvl="0" indent="0" algn="l" rtl="0">
              <a:spcBef>
                <a:spcPts val="0"/>
              </a:spcBef>
              <a:spcAft>
                <a:spcPts val="0"/>
              </a:spcAft>
              <a:buClr>
                <a:schemeClr val="dk1"/>
              </a:buClr>
              <a:buSzPts val="1100"/>
              <a:buFont typeface="Arial"/>
              <a:buNone/>
            </a:pPr>
            <a:r>
              <a:rPr lang="en" sz="3000" dirty="0">
                <a:solidFill>
                  <a:srgbClr val="EF4747"/>
                </a:solidFill>
                <a:latin typeface="Helvetica Neue Light"/>
                <a:ea typeface="Helvetica Neue Light"/>
                <a:cs typeface="Helvetica Neue Light"/>
                <a:sym typeface="Helvetica Neue Light"/>
              </a:rPr>
              <a:t>1:1</a:t>
            </a:r>
            <a:endParaRPr sz="3000" dirty="0">
              <a:solidFill>
                <a:srgbClr val="EF4747"/>
              </a:solidFill>
              <a:latin typeface="Helvetica Neue Light"/>
              <a:ea typeface="Helvetica Neue Light"/>
              <a:cs typeface="Helvetica Neue Light"/>
              <a:sym typeface="Helvetica Neue Light"/>
            </a:endParaRPr>
          </a:p>
        </p:txBody>
      </p:sp>
      <p:sp>
        <p:nvSpPr>
          <p:cNvPr id="773" name="Google Shape;773;p105"/>
          <p:cNvSpPr txBox="1"/>
          <p:nvPr/>
        </p:nvSpPr>
        <p:spPr>
          <a:xfrm>
            <a:off x="2170400" y="636350"/>
            <a:ext cx="47526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3F3F3F"/>
                </a:solidFill>
                <a:latin typeface="Helvetica Neue Light"/>
                <a:ea typeface="Helvetica Neue Light"/>
                <a:cs typeface="Helvetica Neue Light"/>
                <a:sym typeface="Helvetica Neue Light"/>
              </a:rPr>
              <a:t>LTV:CAC</a:t>
            </a:r>
            <a:endParaRPr sz="2800">
              <a:solidFill>
                <a:srgbClr val="3F3F3F"/>
              </a:solidFill>
              <a:latin typeface="Helvetica Neue Light"/>
              <a:ea typeface="Helvetica Neue Light"/>
              <a:cs typeface="Helvetica Neue Light"/>
              <a:sym typeface="Helvetica Neue Light"/>
            </a:endParaRPr>
          </a:p>
        </p:txBody>
      </p:sp>
      <p:sp>
        <p:nvSpPr>
          <p:cNvPr id="774" name="Google Shape;774;p105"/>
          <p:cNvSpPr txBox="1"/>
          <p:nvPr/>
        </p:nvSpPr>
        <p:spPr>
          <a:xfrm>
            <a:off x="5118625" y="3423725"/>
            <a:ext cx="17523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3F3F3F"/>
                </a:solidFill>
                <a:latin typeface="Helvetica Neue Light"/>
                <a:ea typeface="Helvetica Neue Light"/>
                <a:cs typeface="Helvetica Neue Light"/>
                <a:sym typeface="Helvetica Neue Light"/>
              </a:rPr>
              <a:t>Underinvesting in marketing</a:t>
            </a:r>
            <a:endParaRPr sz="1800">
              <a:solidFill>
                <a:srgbClr val="3F3F3F"/>
              </a:solidFill>
              <a:latin typeface="Helvetica Neue Light"/>
              <a:ea typeface="Helvetica Neue Light"/>
              <a:cs typeface="Helvetica Neue Light"/>
              <a:sym typeface="Helvetica Neue Light"/>
            </a:endParaRPr>
          </a:p>
        </p:txBody>
      </p:sp>
      <p:sp>
        <p:nvSpPr>
          <p:cNvPr id="775" name="Google Shape;775;p105"/>
          <p:cNvSpPr txBox="1"/>
          <p:nvPr/>
        </p:nvSpPr>
        <p:spPr>
          <a:xfrm>
            <a:off x="2144550" y="3423725"/>
            <a:ext cx="17523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3F3F3F"/>
                </a:solidFill>
                <a:latin typeface="Helvetica Neue Light"/>
                <a:ea typeface="Helvetica Neue Light"/>
                <a:cs typeface="Helvetica Neue Light"/>
                <a:sym typeface="Helvetica Neue Light"/>
              </a:rPr>
              <a:t>0 Profits</a:t>
            </a:r>
            <a:endParaRPr sz="1800">
              <a:solidFill>
                <a:srgbClr val="3F3F3F"/>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06"/>
          <p:cNvSpPr txBox="1"/>
          <p:nvPr/>
        </p:nvSpPr>
        <p:spPr>
          <a:xfrm>
            <a:off x="3384100" y="1344600"/>
            <a:ext cx="5373900" cy="2454300"/>
          </a:xfrm>
          <a:prstGeom prst="rect">
            <a:avLst/>
          </a:prstGeom>
          <a:noFill/>
          <a:ln>
            <a:noFill/>
          </a:ln>
        </p:spPr>
        <p:txBody>
          <a:bodyPr spcFirstLastPara="1" wrap="square" lIns="17150" tIns="17150" rIns="17150" bIns="17150" anchor="ctr" anchorCtr="0">
            <a:noAutofit/>
          </a:bodyPr>
          <a:lstStyle/>
          <a:p>
            <a:pPr marL="0" lvl="0" indent="0" algn="l" rtl="0">
              <a:spcBef>
                <a:spcPts val="0"/>
              </a:spcBef>
              <a:spcAft>
                <a:spcPts val="0"/>
              </a:spcAft>
              <a:buNone/>
            </a:pPr>
            <a:r>
              <a:rPr lang="en" sz="2800" dirty="0">
                <a:solidFill>
                  <a:schemeClr val="dk1"/>
                </a:solidFill>
                <a:latin typeface="Helvetica Neue Light"/>
                <a:ea typeface="Helvetica Neue Light"/>
                <a:cs typeface="Helvetica Neue Light"/>
                <a:sym typeface="Helvetica Neue Light"/>
              </a:rPr>
              <a:t>It all DEPENDS</a:t>
            </a:r>
            <a:endParaRPr sz="5000" dirty="0">
              <a:solidFill>
                <a:srgbClr val="EF4747"/>
              </a:solidFill>
              <a:latin typeface="Helvetica Neue Light"/>
              <a:ea typeface="Helvetica Neue Light"/>
              <a:cs typeface="Helvetica Neue Light"/>
              <a:sym typeface="Helvetica Neue Light"/>
            </a:endParaRPr>
          </a:p>
        </p:txBody>
      </p:sp>
      <p:cxnSp>
        <p:nvCxnSpPr>
          <p:cNvPr id="781" name="Google Shape;781;p106"/>
          <p:cNvCxnSpPr/>
          <p:nvPr/>
        </p:nvCxnSpPr>
        <p:spPr>
          <a:xfrm flipH="1">
            <a:off x="2957500" y="1792425"/>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7"/>
          <p:cNvSpPr/>
          <p:nvPr/>
        </p:nvSpPr>
        <p:spPr>
          <a:xfrm rot="837930">
            <a:off x="3395260" y="2250300"/>
            <a:ext cx="2180348" cy="2194537"/>
          </a:xfrm>
          <a:prstGeom prst="blockArc">
            <a:avLst>
              <a:gd name="adj1" fmla="val 10625947"/>
              <a:gd name="adj2" fmla="val 19882575"/>
              <a:gd name="adj3" fmla="val 29534"/>
            </a:avLst>
          </a:prstGeom>
          <a:solidFill>
            <a:srgbClr val="E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07"/>
          <p:cNvSpPr/>
          <p:nvPr/>
        </p:nvSpPr>
        <p:spPr>
          <a:xfrm rot="574583">
            <a:off x="3395278" y="2250215"/>
            <a:ext cx="2180181" cy="2194780"/>
          </a:xfrm>
          <a:prstGeom prst="blockArc">
            <a:avLst>
              <a:gd name="adj1" fmla="val 13516842"/>
              <a:gd name="adj2" fmla="val 17632300"/>
              <a:gd name="adj3" fmla="val 29191"/>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8" name="Google Shape;788;p107"/>
          <p:cNvCxnSpPr/>
          <p:nvPr/>
        </p:nvCxnSpPr>
        <p:spPr>
          <a:xfrm rot="10800000">
            <a:off x="3815738" y="2907200"/>
            <a:ext cx="668100" cy="411300"/>
          </a:xfrm>
          <a:prstGeom prst="straightConnector1">
            <a:avLst/>
          </a:prstGeom>
          <a:noFill/>
          <a:ln w="28575" cap="flat" cmpd="sng">
            <a:solidFill>
              <a:schemeClr val="dk2"/>
            </a:solidFill>
            <a:prstDash val="solid"/>
            <a:round/>
            <a:headEnd type="none" w="med" len="med"/>
            <a:tailEnd type="triangle" w="med" len="med"/>
          </a:ln>
        </p:spPr>
      </p:cxnSp>
      <p:sp>
        <p:nvSpPr>
          <p:cNvPr id="789" name="Google Shape;789;p107"/>
          <p:cNvSpPr/>
          <p:nvPr/>
        </p:nvSpPr>
        <p:spPr>
          <a:xfrm>
            <a:off x="4422588" y="3305725"/>
            <a:ext cx="125700" cy="837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07"/>
          <p:cNvSpPr txBox="1"/>
          <p:nvPr/>
        </p:nvSpPr>
        <p:spPr>
          <a:xfrm>
            <a:off x="2170400" y="636350"/>
            <a:ext cx="47526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3F3F3F"/>
                </a:solidFill>
                <a:latin typeface="Helvetica Neue Light"/>
                <a:ea typeface="Helvetica Neue Light"/>
                <a:cs typeface="Helvetica Neue Light"/>
                <a:sym typeface="Helvetica Neue Light"/>
              </a:rPr>
              <a:t>How to increase the ratio?</a:t>
            </a:r>
            <a:endParaRPr sz="2800">
              <a:solidFill>
                <a:srgbClr val="3F3F3F"/>
              </a:solidFill>
              <a:latin typeface="Helvetica Neue Light"/>
              <a:ea typeface="Helvetica Neue Light"/>
              <a:cs typeface="Helvetica Neue Light"/>
              <a:sym typeface="Helvetica Neue Light"/>
            </a:endParaRPr>
          </a:p>
        </p:txBody>
      </p:sp>
      <p:sp>
        <p:nvSpPr>
          <p:cNvPr id="791" name="Google Shape;791;p107"/>
          <p:cNvSpPr txBox="1"/>
          <p:nvPr/>
        </p:nvSpPr>
        <p:spPr>
          <a:xfrm>
            <a:off x="5118625" y="3423725"/>
            <a:ext cx="17523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3F3F3F"/>
                </a:solidFill>
                <a:latin typeface="Helvetica Neue Light"/>
                <a:ea typeface="Helvetica Neue Light"/>
                <a:cs typeface="Helvetica Neue Light"/>
                <a:sym typeface="Helvetica Neue Light"/>
              </a:rPr>
              <a:t>Underinvesting in marketing</a:t>
            </a:r>
            <a:endParaRPr sz="1800">
              <a:solidFill>
                <a:srgbClr val="3F3F3F"/>
              </a:solidFill>
              <a:latin typeface="Helvetica Neue Light"/>
              <a:ea typeface="Helvetica Neue Light"/>
              <a:cs typeface="Helvetica Neue Light"/>
              <a:sym typeface="Helvetica Neue Light"/>
            </a:endParaRPr>
          </a:p>
        </p:txBody>
      </p:sp>
      <p:sp>
        <p:nvSpPr>
          <p:cNvPr id="792" name="Google Shape;792;p107"/>
          <p:cNvSpPr txBox="1"/>
          <p:nvPr/>
        </p:nvSpPr>
        <p:spPr>
          <a:xfrm>
            <a:off x="2144550" y="3423725"/>
            <a:ext cx="17523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3F3F3F"/>
                </a:solidFill>
                <a:latin typeface="Helvetica Neue Light"/>
                <a:ea typeface="Helvetica Neue Light"/>
                <a:cs typeface="Helvetica Neue Light"/>
                <a:sym typeface="Helvetica Neue Light"/>
              </a:rPr>
              <a:t>0 Profits</a:t>
            </a:r>
            <a:endParaRPr sz="1800">
              <a:solidFill>
                <a:srgbClr val="3F3F3F"/>
              </a:solidFill>
              <a:latin typeface="Helvetica Neue Light"/>
              <a:ea typeface="Helvetica Neue Light"/>
              <a:cs typeface="Helvetica Neue Light"/>
              <a:sym typeface="Helvetica Neue Light"/>
            </a:endParaRPr>
          </a:p>
        </p:txBody>
      </p:sp>
      <p:sp>
        <p:nvSpPr>
          <p:cNvPr id="9" name="Google Shape;772;p105"/>
          <p:cNvSpPr txBox="1"/>
          <p:nvPr/>
        </p:nvSpPr>
        <p:spPr>
          <a:xfrm>
            <a:off x="2746638" y="2868550"/>
            <a:ext cx="700500" cy="574800"/>
          </a:xfrm>
          <a:prstGeom prst="rect">
            <a:avLst/>
          </a:prstGeom>
          <a:noFill/>
          <a:ln>
            <a:noFill/>
          </a:ln>
        </p:spPr>
        <p:txBody>
          <a:bodyPr spcFirstLastPara="1" wrap="square" lIns="17150" tIns="17150" rIns="17150" bIns="17150" anchor="ctr" anchorCtr="0">
            <a:noAutofit/>
          </a:bodyPr>
          <a:lstStyle/>
          <a:p>
            <a:pPr marL="0" lvl="0" indent="0" algn="l" rtl="0">
              <a:spcBef>
                <a:spcPts val="0"/>
              </a:spcBef>
              <a:spcAft>
                <a:spcPts val="0"/>
              </a:spcAft>
              <a:buClr>
                <a:schemeClr val="dk1"/>
              </a:buClr>
              <a:buSzPts val="1100"/>
              <a:buFont typeface="Arial"/>
              <a:buNone/>
            </a:pPr>
            <a:r>
              <a:rPr lang="en" sz="3000" dirty="0">
                <a:solidFill>
                  <a:srgbClr val="EF4747"/>
                </a:solidFill>
                <a:latin typeface="Helvetica Neue Light"/>
                <a:ea typeface="Helvetica Neue Light"/>
                <a:cs typeface="Helvetica Neue Light"/>
                <a:sym typeface="Helvetica Neue Light"/>
              </a:rPr>
              <a:t>1:1</a:t>
            </a:r>
            <a:endParaRPr sz="3000" dirty="0">
              <a:solidFill>
                <a:srgbClr val="EF4747"/>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08"/>
          <p:cNvSpPr txBox="1"/>
          <p:nvPr/>
        </p:nvSpPr>
        <p:spPr>
          <a:xfrm>
            <a:off x="1552907" y="610880"/>
            <a:ext cx="5373900" cy="981000"/>
          </a:xfrm>
          <a:prstGeom prst="rect">
            <a:avLst/>
          </a:prstGeom>
          <a:noFill/>
          <a:ln>
            <a:noFill/>
          </a:ln>
        </p:spPr>
        <p:txBody>
          <a:bodyPr spcFirstLastPara="1" wrap="square" lIns="17150" tIns="17150" rIns="17150" bIns="17150" anchor="ctr" anchorCtr="0">
            <a:noAutofit/>
          </a:bodyPr>
          <a:lstStyle/>
          <a:p>
            <a:pPr marL="457200" lvl="0" indent="-406400" algn="l" rtl="0">
              <a:spcBef>
                <a:spcPts val="0"/>
              </a:spcBef>
              <a:spcAft>
                <a:spcPts val="0"/>
              </a:spcAft>
              <a:buClr>
                <a:schemeClr val="dk1"/>
              </a:buClr>
              <a:buSzPts val="2800"/>
              <a:buFont typeface="Helvetica Neue Light"/>
              <a:buAutoNum type="arabicPeriod"/>
            </a:pPr>
            <a:r>
              <a:rPr lang="en" sz="2800" dirty="0">
                <a:solidFill>
                  <a:schemeClr val="dk1"/>
                </a:solidFill>
                <a:latin typeface="Helvetica Neue Light"/>
                <a:ea typeface="Helvetica Neue Light"/>
                <a:cs typeface="Helvetica Neue Light"/>
                <a:sym typeface="Helvetica Neue Light"/>
              </a:rPr>
              <a:t>Reduce CAC</a:t>
            </a:r>
            <a:endParaRPr sz="5000" dirty="0">
              <a:solidFill>
                <a:srgbClr val="EF4747"/>
              </a:solidFill>
              <a:latin typeface="Helvetica Neue Light"/>
              <a:ea typeface="Helvetica Neue Light"/>
              <a:cs typeface="Helvetica Neue Light"/>
              <a:sym typeface="Helvetica Neue Light"/>
            </a:endParaRPr>
          </a:p>
        </p:txBody>
      </p:sp>
      <p:cxnSp>
        <p:nvCxnSpPr>
          <p:cNvPr id="798" name="Google Shape;798;p108"/>
          <p:cNvCxnSpPr/>
          <p:nvPr/>
        </p:nvCxnSpPr>
        <p:spPr>
          <a:xfrm flipH="1">
            <a:off x="1552907" y="1830131"/>
            <a:ext cx="3900" cy="2160000"/>
          </a:xfrm>
          <a:prstGeom prst="straightConnector1">
            <a:avLst/>
          </a:prstGeom>
          <a:noFill/>
          <a:ln w="19050" cap="flat" cmpd="sng">
            <a:solidFill>
              <a:srgbClr val="EF4747"/>
            </a:solidFill>
            <a:prstDash val="solid"/>
            <a:round/>
            <a:headEnd type="none" w="med" len="med"/>
            <a:tailEnd type="none" w="med" len="med"/>
          </a:ln>
        </p:spPr>
      </p:cxnSp>
      <p:sp>
        <p:nvSpPr>
          <p:cNvPr id="15" name="Google Shape;800;p108"/>
          <p:cNvSpPr txBox="1"/>
          <p:nvPr/>
        </p:nvSpPr>
        <p:spPr>
          <a:xfrm>
            <a:off x="1979507" y="1764142"/>
            <a:ext cx="5373900" cy="2605649"/>
          </a:xfrm>
          <a:prstGeom prst="rect">
            <a:avLst/>
          </a:prstGeom>
          <a:noFill/>
          <a:ln>
            <a:noFill/>
          </a:ln>
        </p:spPr>
        <p:txBody>
          <a:bodyPr spcFirstLastPara="1" wrap="square" lIns="17150" tIns="17150" rIns="17150" bIns="17150" anchor="ctr" anchorCtr="0">
            <a:noAutofit/>
          </a:bodyPr>
          <a:lstStyle/>
          <a:p>
            <a:pPr marL="342900" indent="-342900">
              <a:spcBef>
                <a:spcPts val="1200"/>
              </a:spcBef>
              <a:buFont typeface="Arial" panose="020B0604020202020204" pitchFamily="34" charset="0"/>
              <a:buChar char="•"/>
            </a:pPr>
            <a:r>
              <a:rPr lang="en-ZA" sz="2200" dirty="0" smtClean="0">
                <a:solidFill>
                  <a:schemeClr val="dk1"/>
                </a:solidFill>
                <a:latin typeface="Helvetica Neue Light"/>
                <a:ea typeface="Helvetica Neue Light"/>
                <a:cs typeface="Helvetica Neue Light"/>
                <a:sym typeface="Helvetica Neue Light"/>
              </a:rPr>
              <a:t>Shorten </a:t>
            </a:r>
            <a:r>
              <a:rPr lang="en-ZA" sz="2200" dirty="0">
                <a:solidFill>
                  <a:schemeClr val="dk1"/>
                </a:solidFill>
                <a:latin typeface="Helvetica Neue Light"/>
                <a:ea typeface="Helvetica Neue Light"/>
                <a:cs typeface="Helvetica Neue Light"/>
                <a:sym typeface="Helvetica Neue Light"/>
              </a:rPr>
              <a:t>sales </a:t>
            </a:r>
            <a:r>
              <a:rPr lang="en-ZA" sz="2200" dirty="0" smtClean="0">
                <a:solidFill>
                  <a:schemeClr val="dk1"/>
                </a:solidFill>
                <a:latin typeface="Helvetica Neue Light"/>
                <a:ea typeface="Helvetica Neue Light"/>
                <a:cs typeface="Helvetica Neue Light"/>
                <a:sym typeface="Helvetica Neue Light"/>
              </a:rPr>
              <a:t>cycle</a:t>
            </a:r>
          </a:p>
          <a:p>
            <a:pPr marL="342900" indent="-342900">
              <a:spcBef>
                <a:spcPts val="1200"/>
              </a:spcBef>
              <a:buFont typeface="Arial" panose="020B0604020202020204" pitchFamily="34" charset="0"/>
              <a:buChar char="•"/>
            </a:pPr>
            <a:r>
              <a:rPr lang="en-ZA" sz="2200" dirty="0">
                <a:solidFill>
                  <a:schemeClr val="dk1"/>
                </a:solidFill>
                <a:latin typeface="Helvetica Neue Light"/>
                <a:ea typeface="Helvetica Neue Light"/>
                <a:cs typeface="Helvetica Neue Light"/>
                <a:sym typeface="Helvetica Neue Light"/>
              </a:rPr>
              <a:t>Optimise your </a:t>
            </a:r>
            <a:r>
              <a:rPr lang="en-ZA" sz="2200" dirty="0" smtClean="0">
                <a:solidFill>
                  <a:schemeClr val="dk1"/>
                </a:solidFill>
                <a:latin typeface="Helvetica Neue Light"/>
                <a:ea typeface="Helvetica Neue Light"/>
                <a:cs typeface="Helvetica Neue Light"/>
                <a:sym typeface="Helvetica Neue Light"/>
              </a:rPr>
              <a:t>funnel</a:t>
            </a:r>
          </a:p>
          <a:p>
            <a:pPr marL="342900" indent="-342900">
              <a:spcBef>
                <a:spcPts val="1200"/>
              </a:spcBef>
              <a:buFont typeface="Arial" panose="020B0604020202020204" pitchFamily="34" charset="0"/>
              <a:buChar char="•"/>
            </a:pPr>
            <a:r>
              <a:rPr lang="en-US" sz="2200" dirty="0">
                <a:solidFill>
                  <a:schemeClr val="dk1"/>
                </a:solidFill>
                <a:latin typeface="Helvetica Neue Light"/>
                <a:ea typeface="Helvetica Neue Light"/>
                <a:cs typeface="Helvetica Neue Light"/>
                <a:sym typeface="Helvetica Neue Light"/>
              </a:rPr>
              <a:t>Lean approach to Marketing &amp; Sales</a:t>
            </a:r>
            <a:endParaRPr lang="en-US" sz="2200" dirty="0">
              <a:solidFill>
                <a:srgbClr val="EF4747"/>
              </a:solidFill>
              <a:latin typeface="Helvetica Neue Light"/>
              <a:ea typeface="Helvetica Neue Light"/>
              <a:cs typeface="Helvetica Neue Light"/>
              <a:sym typeface="Helvetica Neue Light"/>
            </a:endParaRPr>
          </a:p>
          <a:p>
            <a:pPr marL="342900" indent="-342900">
              <a:spcBef>
                <a:spcPts val="1200"/>
              </a:spcBef>
              <a:buFont typeface="Arial" panose="020B0604020202020204" pitchFamily="34" charset="0"/>
              <a:buChar char="•"/>
            </a:pPr>
            <a:endParaRPr lang="en-ZA" sz="2200" dirty="0">
              <a:solidFill>
                <a:srgbClr val="EF4747"/>
              </a:solidFill>
              <a:latin typeface="Helvetica Neue Light"/>
              <a:ea typeface="Helvetica Neue Light"/>
              <a:cs typeface="Helvetica Neue Light"/>
              <a:sym typeface="Helvetica Neue Light"/>
            </a:endParaRPr>
          </a:p>
          <a:p>
            <a:pPr marL="342900" indent="-342900">
              <a:spcBef>
                <a:spcPts val="1200"/>
              </a:spcBef>
              <a:buFont typeface="Arial" panose="020B0604020202020204" pitchFamily="34" charset="0"/>
              <a:buChar char="•"/>
            </a:pPr>
            <a:endParaRPr lang="en-ZA" sz="2200" dirty="0">
              <a:solidFill>
                <a:srgbClr val="EF4747"/>
              </a:solidFill>
              <a:latin typeface="Helvetica Neue Light"/>
              <a:ea typeface="Helvetica Neue Light"/>
              <a:cs typeface="Helvetica Neue Light"/>
              <a:sym typeface="Helvetica Neue Light"/>
            </a:endParaRPr>
          </a:p>
          <a:p>
            <a:pPr marL="342900" lvl="0" indent="-342900" algn="l" rtl="0">
              <a:spcBef>
                <a:spcPts val="1200"/>
              </a:spcBef>
              <a:spcAft>
                <a:spcPts val="0"/>
              </a:spcAft>
              <a:buFont typeface="Arial" panose="020B0604020202020204" pitchFamily="34" charset="0"/>
              <a:buChar char="•"/>
            </a:pPr>
            <a:endParaRPr sz="2200" dirty="0">
              <a:solidFill>
                <a:srgbClr val="EF4747"/>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09"/>
          <p:cNvSpPr txBox="1"/>
          <p:nvPr/>
        </p:nvSpPr>
        <p:spPr>
          <a:xfrm>
            <a:off x="1185261" y="497758"/>
            <a:ext cx="5373900" cy="981000"/>
          </a:xfrm>
          <a:prstGeom prst="rect">
            <a:avLst/>
          </a:prstGeom>
          <a:noFill/>
          <a:ln>
            <a:noFill/>
          </a:ln>
        </p:spPr>
        <p:txBody>
          <a:bodyPr spcFirstLastPara="1" wrap="square" lIns="17150" tIns="17150" rIns="17150" bIns="17150" anchor="ctr" anchorCtr="0">
            <a:noAutofit/>
          </a:bodyPr>
          <a:lstStyle/>
          <a:p>
            <a:pPr marL="0" lvl="0" indent="0" algn="l" rtl="0">
              <a:spcBef>
                <a:spcPts val="0"/>
              </a:spcBef>
              <a:spcAft>
                <a:spcPts val="0"/>
              </a:spcAft>
              <a:buNone/>
            </a:pPr>
            <a:r>
              <a:rPr lang="en" sz="2800" dirty="0">
                <a:solidFill>
                  <a:schemeClr val="dk1"/>
                </a:solidFill>
                <a:latin typeface="Helvetica Neue Light"/>
                <a:ea typeface="Helvetica Neue Light"/>
                <a:cs typeface="Helvetica Neue Light"/>
                <a:sym typeface="Helvetica Neue Light"/>
              </a:rPr>
              <a:t>2. Increase LTV</a:t>
            </a:r>
            <a:endParaRPr sz="5000" dirty="0">
              <a:solidFill>
                <a:srgbClr val="EF4747"/>
              </a:solidFill>
              <a:latin typeface="Helvetica Neue Light"/>
              <a:ea typeface="Helvetica Neue Light"/>
              <a:cs typeface="Helvetica Neue Light"/>
              <a:sym typeface="Helvetica Neue Light"/>
            </a:endParaRPr>
          </a:p>
        </p:txBody>
      </p:sp>
      <p:cxnSp>
        <p:nvCxnSpPr>
          <p:cNvPr id="815" name="Google Shape;815;p109"/>
          <p:cNvCxnSpPr/>
          <p:nvPr/>
        </p:nvCxnSpPr>
        <p:spPr>
          <a:xfrm flipH="1">
            <a:off x="1185261" y="1687080"/>
            <a:ext cx="3900" cy="2520000"/>
          </a:xfrm>
          <a:prstGeom prst="straightConnector1">
            <a:avLst/>
          </a:prstGeom>
          <a:noFill/>
          <a:ln w="19050" cap="flat" cmpd="sng">
            <a:solidFill>
              <a:srgbClr val="EF4747"/>
            </a:solidFill>
            <a:prstDash val="solid"/>
            <a:round/>
            <a:headEnd type="none" w="med" len="med"/>
            <a:tailEnd type="none" w="med" len="med"/>
          </a:ln>
        </p:spPr>
      </p:cxnSp>
      <p:sp>
        <p:nvSpPr>
          <p:cNvPr id="15" name="Google Shape;821;p109"/>
          <p:cNvSpPr txBox="1"/>
          <p:nvPr/>
        </p:nvSpPr>
        <p:spPr>
          <a:xfrm>
            <a:off x="1776045" y="2205873"/>
            <a:ext cx="7113432" cy="3268667"/>
          </a:xfrm>
          <a:prstGeom prst="rect">
            <a:avLst/>
          </a:prstGeom>
          <a:noFill/>
          <a:ln>
            <a:noFill/>
          </a:ln>
        </p:spPr>
        <p:txBody>
          <a:bodyPr spcFirstLastPara="1" wrap="square" lIns="17150" tIns="17150" rIns="17150" bIns="17150" anchor="ctr" anchorCtr="0">
            <a:noAutofit/>
          </a:bodyPr>
          <a:lstStyle/>
          <a:p>
            <a:pPr marL="342900" lvl="0" indent="-342900" algn="l" rtl="0">
              <a:spcBef>
                <a:spcPts val="1200"/>
              </a:spcBef>
              <a:spcAft>
                <a:spcPts val="0"/>
              </a:spcAft>
              <a:buFont typeface="Arial" panose="020B0604020202020204" pitchFamily="34" charset="0"/>
              <a:buChar char="•"/>
            </a:pPr>
            <a:r>
              <a:rPr lang="en" sz="2200" dirty="0">
                <a:solidFill>
                  <a:srgbClr val="3F3F3F"/>
                </a:solidFill>
                <a:latin typeface="Helvetica Neue Light"/>
                <a:ea typeface="Helvetica Neue Light"/>
                <a:cs typeface="Helvetica Neue Light"/>
                <a:sym typeface="Helvetica Neue Light"/>
              </a:rPr>
              <a:t>Increase Loyalty: higher engagement, customer service </a:t>
            </a:r>
            <a:r>
              <a:rPr lang="en" sz="2200" dirty="0" smtClean="0">
                <a:solidFill>
                  <a:srgbClr val="3F3F3F"/>
                </a:solidFill>
                <a:latin typeface="Helvetica Neue Light"/>
                <a:ea typeface="Helvetica Neue Light"/>
                <a:cs typeface="Helvetica Neue Light"/>
                <a:sym typeface="Helvetica Neue Light"/>
              </a:rPr>
              <a:t>etc</a:t>
            </a:r>
          </a:p>
          <a:p>
            <a:pPr marL="342900" indent="-342900">
              <a:spcBef>
                <a:spcPts val="1200"/>
              </a:spcBef>
              <a:buFont typeface="Arial" panose="020B0604020202020204" pitchFamily="34" charset="0"/>
              <a:buChar char="•"/>
            </a:pPr>
            <a:r>
              <a:rPr lang="en-US" sz="2200" dirty="0">
                <a:solidFill>
                  <a:srgbClr val="3F3F3F"/>
                </a:solidFill>
                <a:latin typeface="Helvetica Neue Light"/>
                <a:ea typeface="Helvetica Neue Light"/>
                <a:cs typeface="Helvetica Neue Light"/>
                <a:sym typeface="Helvetica Neue Light"/>
              </a:rPr>
              <a:t>Make sure you bring value/solve a </a:t>
            </a:r>
            <a:r>
              <a:rPr lang="en-US" sz="2200" dirty="0" smtClean="0">
                <a:solidFill>
                  <a:srgbClr val="3F3F3F"/>
                </a:solidFill>
                <a:latin typeface="Helvetica Neue Light"/>
                <a:ea typeface="Helvetica Neue Light"/>
                <a:cs typeface="Helvetica Neue Light"/>
                <a:sym typeface="Helvetica Neue Light"/>
              </a:rPr>
              <a:t>problem</a:t>
            </a:r>
          </a:p>
          <a:p>
            <a:pPr marL="342900" indent="-342900">
              <a:spcBef>
                <a:spcPts val="1200"/>
              </a:spcBef>
              <a:buFont typeface="Arial" panose="020B0604020202020204" pitchFamily="34" charset="0"/>
              <a:buChar char="•"/>
            </a:pPr>
            <a:r>
              <a:rPr lang="en-US" sz="2200" dirty="0">
                <a:solidFill>
                  <a:srgbClr val="3F3F3F"/>
                </a:solidFill>
                <a:latin typeface="Helvetica Neue Light"/>
                <a:ea typeface="Helvetica Neue Light"/>
                <a:cs typeface="Helvetica Neue Light"/>
                <a:sym typeface="Helvetica Neue Light"/>
              </a:rPr>
              <a:t>Upsell or cross sell other </a:t>
            </a:r>
            <a:r>
              <a:rPr lang="en-US" sz="2200" dirty="0" smtClean="0">
                <a:solidFill>
                  <a:srgbClr val="3F3F3F"/>
                </a:solidFill>
                <a:latin typeface="Helvetica Neue Light"/>
                <a:ea typeface="Helvetica Neue Light"/>
                <a:cs typeface="Helvetica Neue Light"/>
                <a:sym typeface="Helvetica Neue Light"/>
              </a:rPr>
              <a:t>products</a:t>
            </a:r>
          </a:p>
          <a:p>
            <a:pPr marL="342900" indent="-342900">
              <a:spcBef>
                <a:spcPts val="1200"/>
              </a:spcBef>
              <a:buFont typeface="Arial" panose="020B0604020202020204" pitchFamily="34" charset="0"/>
              <a:buChar char="•"/>
            </a:pPr>
            <a:r>
              <a:rPr lang="en-ZA" sz="2200" dirty="0">
                <a:solidFill>
                  <a:srgbClr val="3F3F3F"/>
                </a:solidFill>
                <a:latin typeface="Helvetica Neue Light"/>
                <a:ea typeface="Helvetica Neue Light"/>
                <a:cs typeface="Helvetica Neue Light"/>
                <a:sym typeface="Helvetica Neue Light"/>
              </a:rPr>
              <a:t>Upgrade </a:t>
            </a:r>
            <a:r>
              <a:rPr lang="en-ZA" sz="2200" dirty="0" smtClean="0">
                <a:solidFill>
                  <a:srgbClr val="3F3F3F"/>
                </a:solidFill>
                <a:latin typeface="Helvetica Neue Light"/>
                <a:ea typeface="Helvetica Neue Light"/>
                <a:cs typeface="Helvetica Neue Light"/>
                <a:sym typeface="Helvetica Neue Light"/>
              </a:rPr>
              <a:t>products</a:t>
            </a:r>
          </a:p>
          <a:p>
            <a:pPr marL="342900" indent="-342900">
              <a:spcBef>
                <a:spcPts val="1200"/>
              </a:spcBef>
              <a:buFont typeface="Arial" panose="020B0604020202020204" pitchFamily="34" charset="0"/>
              <a:buChar char="•"/>
            </a:pPr>
            <a:r>
              <a:rPr lang="en-US" sz="2200" b="1" dirty="0">
                <a:solidFill>
                  <a:srgbClr val="3F3F3F"/>
                </a:solidFill>
                <a:latin typeface="Helvetica Neue"/>
                <a:ea typeface="Helvetica Neue"/>
                <a:cs typeface="Helvetica Neue"/>
                <a:sym typeface="Helvetica Neue"/>
              </a:rPr>
              <a:t>Depends </a:t>
            </a:r>
            <a:r>
              <a:rPr lang="en-US" sz="2200" dirty="0">
                <a:solidFill>
                  <a:srgbClr val="3F3F3F"/>
                </a:solidFill>
                <a:latin typeface="Helvetica Neue Light"/>
                <a:ea typeface="Helvetica Neue Light"/>
                <a:cs typeface="Helvetica Neue Light"/>
                <a:sym typeface="Helvetica Neue Light"/>
              </a:rPr>
              <a:t>on the business model</a:t>
            </a:r>
          </a:p>
          <a:p>
            <a:pPr marL="342900" indent="-342900">
              <a:spcBef>
                <a:spcPts val="1200"/>
              </a:spcBef>
              <a:buFont typeface="Arial" panose="020B0604020202020204" pitchFamily="34" charset="0"/>
              <a:buChar char="•"/>
            </a:pPr>
            <a:endParaRPr lang="en-ZA" sz="2200" dirty="0">
              <a:solidFill>
                <a:srgbClr val="3F3F3F"/>
              </a:solidFill>
              <a:latin typeface="Helvetica Neue Light"/>
              <a:ea typeface="Helvetica Neue Light"/>
              <a:cs typeface="Helvetica Neue Light"/>
              <a:sym typeface="Helvetica Neue Light"/>
            </a:endParaRPr>
          </a:p>
          <a:p>
            <a:pPr marL="342900" indent="-342900">
              <a:spcBef>
                <a:spcPts val="1200"/>
              </a:spcBef>
              <a:buFont typeface="Arial" panose="020B0604020202020204" pitchFamily="34" charset="0"/>
              <a:buChar char="•"/>
            </a:pPr>
            <a:endParaRPr lang="en-US" sz="2200" dirty="0">
              <a:solidFill>
                <a:srgbClr val="3F3F3F"/>
              </a:solidFill>
              <a:latin typeface="Helvetica Neue Light"/>
              <a:ea typeface="Helvetica Neue Light"/>
              <a:cs typeface="Helvetica Neue Light"/>
              <a:sym typeface="Helvetica Neue Light"/>
            </a:endParaRPr>
          </a:p>
          <a:p>
            <a:pPr marL="342900" indent="-342900">
              <a:spcBef>
                <a:spcPts val="1200"/>
              </a:spcBef>
              <a:buFont typeface="Arial" panose="020B0604020202020204" pitchFamily="34" charset="0"/>
              <a:buChar char="•"/>
            </a:pPr>
            <a:endParaRPr lang="en-US" sz="2200" dirty="0">
              <a:solidFill>
                <a:srgbClr val="3F3F3F"/>
              </a:solidFill>
              <a:latin typeface="Helvetica Neue Light"/>
              <a:ea typeface="Helvetica Neue Light"/>
              <a:cs typeface="Helvetica Neue Light"/>
              <a:sym typeface="Helvetica Neue Light"/>
            </a:endParaRPr>
          </a:p>
          <a:p>
            <a:pPr marL="342900" lvl="0" indent="-342900" algn="l" rtl="0">
              <a:spcBef>
                <a:spcPts val="1200"/>
              </a:spcBef>
              <a:spcAft>
                <a:spcPts val="0"/>
              </a:spcAft>
              <a:buFont typeface="Arial" panose="020B0604020202020204" pitchFamily="34" charset="0"/>
              <a:buChar char="•"/>
            </a:pPr>
            <a:endParaRPr sz="2200" dirty="0">
              <a:solidFill>
                <a:srgbClr val="3F3F3F"/>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62"/>
          <p:cNvSpPr txBox="1"/>
          <p:nvPr/>
        </p:nvSpPr>
        <p:spPr>
          <a:xfrm>
            <a:off x="1062850" y="1344600"/>
            <a:ext cx="73404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dirty="0">
                <a:solidFill>
                  <a:srgbClr val="EF4747"/>
                </a:solidFill>
                <a:latin typeface="Helvetica Neue Light"/>
                <a:ea typeface="Helvetica Neue Light"/>
                <a:cs typeface="Helvetica Neue Light"/>
                <a:sym typeface="Helvetica Neue Light"/>
              </a:rPr>
              <a:t>Always!</a:t>
            </a:r>
            <a:endParaRPr sz="2800" dirty="0">
              <a:solidFill>
                <a:srgbClr val="EF4747"/>
              </a:solidFill>
              <a:latin typeface="Helvetica Neue Light"/>
              <a:ea typeface="Helvetica Neue Light"/>
              <a:cs typeface="Helvetica Neue Light"/>
              <a:sym typeface="Helvetica Neue Light"/>
            </a:endParaRPr>
          </a:p>
          <a:p>
            <a:pPr marL="0" marR="0" lvl="0" indent="0" algn="l" rtl="0">
              <a:lnSpc>
                <a:spcPct val="115000"/>
              </a:lnSpc>
              <a:spcBef>
                <a:spcPts val="0"/>
              </a:spcBef>
              <a:spcAft>
                <a:spcPts val="0"/>
              </a:spcAft>
              <a:buNone/>
            </a:pPr>
            <a:r>
              <a:rPr lang="en" sz="2800" dirty="0">
                <a:solidFill>
                  <a:srgbClr val="434343"/>
                </a:solidFill>
                <a:latin typeface="Helvetica Neue Light"/>
                <a:ea typeface="Helvetica Neue Light"/>
                <a:cs typeface="Helvetica Neue Light"/>
                <a:sym typeface="Helvetica Neue Light"/>
              </a:rPr>
              <a:t>Whether you are worth </a:t>
            </a:r>
            <a:r>
              <a:rPr lang="en" sz="2800" dirty="0" smtClean="0">
                <a:solidFill>
                  <a:srgbClr val="434343"/>
                </a:solidFill>
                <a:latin typeface="Helvetica Neue Light"/>
                <a:ea typeface="Helvetica Neue Light"/>
                <a:cs typeface="Helvetica Neue Light"/>
                <a:sym typeface="Helvetica Neue Light"/>
              </a:rPr>
              <a:t>$500k </a:t>
            </a:r>
            <a:r>
              <a:rPr lang="en" sz="2800" dirty="0">
                <a:solidFill>
                  <a:srgbClr val="434343"/>
                </a:solidFill>
                <a:latin typeface="Helvetica Neue Light"/>
                <a:ea typeface="Helvetica Neue Light"/>
                <a:cs typeface="Helvetica Neue Light"/>
                <a:sym typeface="Helvetica Neue Light"/>
              </a:rPr>
              <a:t>or </a:t>
            </a:r>
            <a:r>
              <a:rPr lang="en" sz="2800" dirty="0" smtClean="0">
                <a:solidFill>
                  <a:srgbClr val="434343"/>
                </a:solidFill>
                <a:latin typeface="Helvetica Neue Light"/>
                <a:ea typeface="Helvetica Neue Light"/>
                <a:cs typeface="Helvetica Neue Light"/>
                <a:sym typeface="Helvetica Neue Light"/>
              </a:rPr>
              <a:t>$2bn</a:t>
            </a:r>
            <a:r>
              <a:rPr lang="en" sz="2800" dirty="0">
                <a:solidFill>
                  <a:srgbClr val="434343"/>
                </a:solidFill>
                <a:latin typeface="Helvetica Neue Light"/>
                <a:ea typeface="Helvetica Neue Light"/>
                <a:cs typeface="Helvetica Neue Light"/>
                <a:sym typeface="Helvetica Neue Light"/>
              </a:rPr>
              <a:t>!</a:t>
            </a:r>
            <a:endParaRPr sz="2800" dirty="0">
              <a:solidFill>
                <a:srgbClr val="434343"/>
              </a:solidFill>
              <a:latin typeface="Helvetica Neue Light"/>
              <a:ea typeface="Helvetica Neue Light"/>
              <a:cs typeface="Helvetica Neue Light"/>
              <a:sym typeface="Helvetica Neue Light"/>
            </a:endParaRPr>
          </a:p>
        </p:txBody>
      </p:sp>
      <p:cxnSp>
        <p:nvCxnSpPr>
          <p:cNvPr id="285" name="Google Shape;285;p62"/>
          <p:cNvCxnSpPr/>
          <p:nvPr/>
        </p:nvCxnSpPr>
        <p:spPr>
          <a:xfrm flipH="1">
            <a:off x="740750" y="1844350"/>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10"/>
          <p:cNvSpPr/>
          <p:nvPr/>
        </p:nvSpPr>
        <p:spPr>
          <a:xfrm rot="837930">
            <a:off x="3395260" y="2250300"/>
            <a:ext cx="2180348" cy="2194537"/>
          </a:xfrm>
          <a:prstGeom prst="blockArc">
            <a:avLst>
              <a:gd name="adj1" fmla="val 10625947"/>
              <a:gd name="adj2" fmla="val 19882575"/>
              <a:gd name="adj3" fmla="val 29534"/>
            </a:avLst>
          </a:prstGeom>
          <a:solidFill>
            <a:srgbClr val="EF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0"/>
          <p:cNvSpPr/>
          <p:nvPr/>
        </p:nvSpPr>
        <p:spPr>
          <a:xfrm rot="574583">
            <a:off x="3395278" y="2250215"/>
            <a:ext cx="2180181" cy="2194780"/>
          </a:xfrm>
          <a:prstGeom prst="blockArc">
            <a:avLst>
              <a:gd name="adj1" fmla="val 13516842"/>
              <a:gd name="adj2" fmla="val 17632300"/>
              <a:gd name="adj3" fmla="val 29191"/>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 name="Google Shape;833;p110"/>
          <p:cNvCxnSpPr/>
          <p:nvPr/>
        </p:nvCxnSpPr>
        <p:spPr>
          <a:xfrm rot="10800000" flipH="1">
            <a:off x="4483838" y="2865200"/>
            <a:ext cx="715500" cy="453300"/>
          </a:xfrm>
          <a:prstGeom prst="straightConnector1">
            <a:avLst/>
          </a:prstGeom>
          <a:noFill/>
          <a:ln w="28575" cap="flat" cmpd="sng">
            <a:solidFill>
              <a:schemeClr val="dk2"/>
            </a:solidFill>
            <a:prstDash val="solid"/>
            <a:round/>
            <a:headEnd type="none" w="med" len="med"/>
            <a:tailEnd type="triangle" w="med" len="med"/>
          </a:ln>
        </p:spPr>
      </p:cxnSp>
      <p:sp>
        <p:nvSpPr>
          <p:cNvPr id="834" name="Google Shape;834;p110"/>
          <p:cNvSpPr/>
          <p:nvPr/>
        </p:nvSpPr>
        <p:spPr>
          <a:xfrm>
            <a:off x="4422588" y="3305725"/>
            <a:ext cx="125700" cy="837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0"/>
          <p:cNvSpPr txBox="1"/>
          <p:nvPr/>
        </p:nvSpPr>
        <p:spPr>
          <a:xfrm>
            <a:off x="2170400" y="636350"/>
            <a:ext cx="47526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3F3F3F"/>
                </a:solidFill>
                <a:latin typeface="Helvetica Neue Light"/>
                <a:ea typeface="Helvetica Neue Light"/>
                <a:cs typeface="Helvetica Neue Light"/>
                <a:sym typeface="Helvetica Neue Light"/>
              </a:rPr>
              <a:t>How to decrease the ratio?</a:t>
            </a:r>
            <a:endParaRPr sz="2800">
              <a:solidFill>
                <a:srgbClr val="3F3F3F"/>
              </a:solidFill>
              <a:latin typeface="Helvetica Neue Light"/>
              <a:ea typeface="Helvetica Neue Light"/>
              <a:cs typeface="Helvetica Neue Light"/>
              <a:sym typeface="Helvetica Neue Light"/>
            </a:endParaRPr>
          </a:p>
        </p:txBody>
      </p:sp>
      <p:sp>
        <p:nvSpPr>
          <p:cNvPr id="836" name="Google Shape;836;p110"/>
          <p:cNvSpPr txBox="1"/>
          <p:nvPr/>
        </p:nvSpPr>
        <p:spPr>
          <a:xfrm>
            <a:off x="5118625" y="3423725"/>
            <a:ext cx="17523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3F3F3F"/>
                </a:solidFill>
                <a:latin typeface="Helvetica Neue Light"/>
                <a:ea typeface="Helvetica Neue Light"/>
                <a:cs typeface="Helvetica Neue Light"/>
                <a:sym typeface="Helvetica Neue Light"/>
              </a:rPr>
              <a:t>Underinvesting in marketing</a:t>
            </a:r>
            <a:endParaRPr sz="1800">
              <a:solidFill>
                <a:srgbClr val="3F3F3F"/>
              </a:solidFill>
              <a:latin typeface="Helvetica Neue Light"/>
              <a:ea typeface="Helvetica Neue Light"/>
              <a:cs typeface="Helvetica Neue Light"/>
              <a:sym typeface="Helvetica Neue Light"/>
            </a:endParaRPr>
          </a:p>
        </p:txBody>
      </p:sp>
      <p:sp>
        <p:nvSpPr>
          <p:cNvPr id="837" name="Google Shape;837;p110"/>
          <p:cNvSpPr txBox="1"/>
          <p:nvPr/>
        </p:nvSpPr>
        <p:spPr>
          <a:xfrm>
            <a:off x="2144550" y="3423725"/>
            <a:ext cx="17523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3F3F3F"/>
                </a:solidFill>
                <a:latin typeface="Helvetica Neue Light"/>
                <a:ea typeface="Helvetica Neue Light"/>
                <a:cs typeface="Helvetica Neue Light"/>
                <a:sym typeface="Helvetica Neue Light"/>
              </a:rPr>
              <a:t>0 Profits</a:t>
            </a:r>
            <a:endParaRPr sz="1800">
              <a:solidFill>
                <a:srgbClr val="3F3F3F"/>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1"/>
          <p:cNvSpPr txBox="1"/>
          <p:nvPr/>
        </p:nvSpPr>
        <p:spPr>
          <a:xfrm>
            <a:off x="2098350" y="1344600"/>
            <a:ext cx="5373900" cy="2454300"/>
          </a:xfrm>
          <a:prstGeom prst="rect">
            <a:avLst/>
          </a:prstGeom>
          <a:noFill/>
          <a:ln>
            <a:noFill/>
          </a:ln>
        </p:spPr>
        <p:txBody>
          <a:bodyPr spcFirstLastPara="1" wrap="square" lIns="17150" tIns="17150" rIns="17150" bIns="17150" anchor="ctr" anchorCtr="0">
            <a:noAutofit/>
          </a:bodyPr>
          <a:lstStyle/>
          <a:p>
            <a:pPr marL="0" lvl="0" indent="0" algn="l" rtl="0">
              <a:spcBef>
                <a:spcPts val="0"/>
              </a:spcBef>
              <a:spcAft>
                <a:spcPts val="0"/>
              </a:spcAft>
              <a:buNone/>
            </a:pPr>
            <a:r>
              <a:rPr lang="en" sz="2800">
                <a:solidFill>
                  <a:schemeClr val="dk1"/>
                </a:solidFill>
                <a:latin typeface="Helvetica Neue Light"/>
                <a:ea typeface="Helvetica Neue Light"/>
                <a:cs typeface="Helvetica Neue Light"/>
                <a:sym typeface="Helvetica Neue Light"/>
              </a:rPr>
              <a:t>Increase CAC </a:t>
            </a:r>
            <a:endParaRPr sz="28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2800">
                <a:solidFill>
                  <a:schemeClr val="dk1"/>
                </a:solidFill>
                <a:latin typeface="Helvetica Neue Light"/>
                <a:ea typeface="Helvetica Neue Light"/>
                <a:cs typeface="Helvetica Neue Light"/>
                <a:sym typeface="Helvetica Neue Light"/>
              </a:rPr>
              <a:t>(marketing expenses)</a:t>
            </a:r>
            <a:endParaRPr sz="2800">
              <a:solidFill>
                <a:schemeClr val="dk1"/>
              </a:solidFill>
              <a:latin typeface="Helvetica Neue Light"/>
              <a:ea typeface="Helvetica Neue Light"/>
              <a:cs typeface="Helvetica Neue Light"/>
              <a:sym typeface="Helvetica Neue Light"/>
            </a:endParaRPr>
          </a:p>
        </p:txBody>
      </p:sp>
      <p:cxnSp>
        <p:nvCxnSpPr>
          <p:cNvPr id="843" name="Google Shape;843;p111"/>
          <p:cNvCxnSpPr/>
          <p:nvPr/>
        </p:nvCxnSpPr>
        <p:spPr>
          <a:xfrm flipH="1">
            <a:off x="1671750" y="1792425"/>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847"/>
        <p:cNvGrpSpPr/>
        <p:nvPr/>
      </p:nvGrpSpPr>
      <p:grpSpPr>
        <a:xfrm>
          <a:off x="0" y="0"/>
          <a:ext cx="0" cy="0"/>
          <a:chOff x="0" y="0"/>
          <a:chExt cx="0" cy="0"/>
        </a:xfrm>
      </p:grpSpPr>
      <p:sp>
        <p:nvSpPr>
          <p:cNvPr id="848" name="Google Shape;848;p112"/>
          <p:cNvSpPr txBox="1"/>
          <p:nvPr/>
        </p:nvSpPr>
        <p:spPr>
          <a:xfrm>
            <a:off x="2098350" y="1344600"/>
            <a:ext cx="5373900" cy="2454300"/>
          </a:xfrm>
          <a:prstGeom prst="rect">
            <a:avLst/>
          </a:prstGeom>
          <a:noFill/>
          <a:ln>
            <a:noFill/>
          </a:ln>
        </p:spPr>
        <p:txBody>
          <a:bodyPr spcFirstLastPara="1" wrap="square" lIns="17150" tIns="17150" rIns="17150" bIns="17150" anchor="ctr" anchorCtr="0">
            <a:noAutofit/>
          </a:bodyPr>
          <a:lstStyle/>
          <a:p>
            <a:pPr marL="0" lvl="0" indent="0" algn="l" rtl="0">
              <a:spcBef>
                <a:spcPts val="0"/>
              </a:spcBef>
              <a:spcAft>
                <a:spcPts val="0"/>
              </a:spcAft>
              <a:buNone/>
            </a:pPr>
            <a:r>
              <a:rPr lang="en" sz="2800" dirty="0">
                <a:solidFill>
                  <a:schemeClr val="dk1"/>
                </a:solidFill>
                <a:latin typeface="Helvetica Neue Light"/>
                <a:ea typeface="Helvetica Neue Light"/>
                <a:cs typeface="Helvetica Neue Light"/>
                <a:sym typeface="Helvetica Neue Light"/>
              </a:rPr>
              <a:t>What about economies of scale?</a:t>
            </a:r>
            <a:endParaRPr sz="2800" dirty="0">
              <a:solidFill>
                <a:schemeClr val="dk1"/>
              </a:solidFill>
              <a:latin typeface="Helvetica Neue Light"/>
              <a:ea typeface="Helvetica Neue Light"/>
              <a:cs typeface="Helvetica Neue Light"/>
              <a:sym typeface="Helvetica Neue Light"/>
            </a:endParaRPr>
          </a:p>
        </p:txBody>
      </p:sp>
      <p:cxnSp>
        <p:nvCxnSpPr>
          <p:cNvPr id="849" name="Google Shape;849;p112"/>
          <p:cNvCxnSpPr/>
          <p:nvPr/>
        </p:nvCxnSpPr>
        <p:spPr>
          <a:xfrm flipH="1">
            <a:off x="1671750" y="1792425"/>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13"/>
          <p:cNvSpPr txBox="1"/>
          <p:nvPr/>
        </p:nvSpPr>
        <p:spPr>
          <a:xfrm>
            <a:off x="965858" y="1095050"/>
            <a:ext cx="8256300" cy="51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434343"/>
                </a:solidFill>
                <a:latin typeface="Helvetica Neue Light"/>
                <a:ea typeface="Helvetica Neue Light"/>
                <a:cs typeface="Helvetica Neue Light"/>
                <a:sym typeface="Helvetica Neue Light"/>
              </a:rPr>
              <a:t>The boundary between fixed &amp; </a:t>
            </a:r>
            <a:r>
              <a:rPr lang="en" sz="1800" dirty="0" smtClean="0">
                <a:solidFill>
                  <a:srgbClr val="434343"/>
                </a:solidFill>
                <a:latin typeface="Helvetica Neue Light"/>
                <a:ea typeface="Helvetica Neue Light"/>
                <a:cs typeface="Helvetica Neue Light"/>
                <a:sym typeface="Helvetica Neue Light"/>
              </a:rPr>
              <a:t>variable /unit costs  </a:t>
            </a:r>
            <a:r>
              <a:rPr lang="en" sz="1800" dirty="0">
                <a:solidFill>
                  <a:srgbClr val="434343"/>
                </a:solidFill>
                <a:latin typeface="Helvetica Neue Light"/>
                <a:ea typeface="Helvetica Neue Light"/>
                <a:cs typeface="Helvetica Neue Light"/>
                <a:sym typeface="Helvetica Neue Light"/>
              </a:rPr>
              <a:t>is often blurry:</a:t>
            </a:r>
            <a:endParaRPr sz="1800" dirty="0">
              <a:solidFill>
                <a:srgbClr val="434343"/>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1100"/>
              <a:buFont typeface="Arial"/>
              <a:buNone/>
            </a:pPr>
            <a:r>
              <a:rPr lang="en" sz="1800" dirty="0">
                <a:solidFill>
                  <a:srgbClr val="434343"/>
                </a:solidFill>
                <a:latin typeface="Helvetica Neue Light"/>
                <a:ea typeface="Helvetica Neue Light"/>
                <a:cs typeface="Helvetica Neue Light"/>
                <a:sym typeface="Helvetica Neue Light"/>
              </a:rPr>
              <a:t>When uncertain, better to consider costs as </a:t>
            </a:r>
            <a:r>
              <a:rPr lang="en" sz="1800" dirty="0" smtClean="0">
                <a:solidFill>
                  <a:srgbClr val="434343"/>
                </a:solidFill>
                <a:latin typeface="Helvetica Neue Light"/>
                <a:ea typeface="Helvetica Neue Light"/>
                <a:cs typeface="Helvetica Neue Light"/>
                <a:sym typeface="Helvetica Neue Light"/>
              </a:rPr>
              <a:t>variable / unit driven</a:t>
            </a:r>
            <a:endParaRPr sz="1800" dirty="0">
              <a:solidFill>
                <a:srgbClr val="434343"/>
              </a:solidFill>
              <a:latin typeface="Helvetica Neue Light"/>
              <a:ea typeface="Helvetica Neue Light"/>
              <a:cs typeface="Helvetica Neue Light"/>
              <a:sym typeface="Helvetica Neue Light"/>
            </a:endParaRPr>
          </a:p>
        </p:txBody>
      </p:sp>
      <p:sp>
        <p:nvSpPr>
          <p:cNvPr id="855" name="Google Shape;855;p113"/>
          <p:cNvSpPr txBox="1"/>
          <p:nvPr/>
        </p:nvSpPr>
        <p:spPr>
          <a:xfrm>
            <a:off x="965861" y="1782275"/>
            <a:ext cx="6804600" cy="5190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800">
                <a:solidFill>
                  <a:srgbClr val="434343"/>
                </a:solidFill>
                <a:latin typeface="Helvetica Neue Light"/>
                <a:ea typeface="Helvetica Neue Light"/>
                <a:cs typeface="Helvetica Neue Light"/>
                <a:sym typeface="Helvetica Neue Light"/>
              </a:rPr>
              <a:t>Consider absolute numbers not only </a:t>
            </a:r>
            <a:r>
              <a:rPr lang="en" sz="1800">
                <a:solidFill>
                  <a:srgbClr val="434343"/>
                </a:solidFill>
              </a:rPr>
              <a:t>%</a:t>
            </a:r>
            <a:endParaRPr sz="1800">
              <a:solidFill>
                <a:srgbClr val="434343"/>
              </a:solidFill>
            </a:endParaRPr>
          </a:p>
        </p:txBody>
      </p:sp>
      <p:sp>
        <p:nvSpPr>
          <p:cNvPr id="856" name="Google Shape;856;p113"/>
          <p:cNvSpPr txBox="1"/>
          <p:nvPr/>
        </p:nvSpPr>
        <p:spPr>
          <a:xfrm>
            <a:off x="965860" y="2429851"/>
            <a:ext cx="7320300" cy="5190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800">
                <a:solidFill>
                  <a:srgbClr val="434343"/>
                </a:solidFill>
                <a:latin typeface="Helvetica Neue Light"/>
                <a:ea typeface="Helvetica Neue Light"/>
                <a:cs typeface="Helvetica Neue Light"/>
                <a:sym typeface="Helvetica Neue Light"/>
              </a:rPr>
              <a:t>The margin on product level should always be positive</a:t>
            </a:r>
            <a:endParaRPr sz="1800">
              <a:solidFill>
                <a:srgbClr val="434343"/>
              </a:solidFill>
            </a:endParaRPr>
          </a:p>
        </p:txBody>
      </p:sp>
      <p:pic>
        <p:nvPicPr>
          <p:cNvPr id="857" name="Google Shape;857;p113"/>
          <p:cNvPicPr preferRelativeResize="0"/>
          <p:nvPr/>
        </p:nvPicPr>
        <p:blipFill>
          <a:blip r:embed="rId3">
            <a:alphaModFix/>
          </a:blip>
          <a:stretch>
            <a:fillRect/>
          </a:stretch>
        </p:blipFill>
        <p:spPr>
          <a:xfrm>
            <a:off x="389000" y="1231844"/>
            <a:ext cx="283675" cy="310429"/>
          </a:xfrm>
          <a:prstGeom prst="rect">
            <a:avLst/>
          </a:prstGeom>
          <a:noFill/>
          <a:ln>
            <a:noFill/>
          </a:ln>
        </p:spPr>
      </p:pic>
      <p:pic>
        <p:nvPicPr>
          <p:cNvPr id="858" name="Google Shape;858;p113"/>
          <p:cNvPicPr preferRelativeResize="0"/>
          <p:nvPr/>
        </p:nvPicPr>
        <p:blipFill>
          <a:blip r:embed="rId3">
            <a:alphaModFix/>
          </a:blip>
          <a:stretch>
            <a:fillRect/>
          </a:stretch>
        </p:blipFill>
        <p:spPr>
          <a:xfrm>
            <a:off x="389000" y="1899061"/>
            <a:ext cx="283675" cy="310429"/>
          </a:xfrm>
          <a:prstGeom prst="rect">
            <a:avLst/>
          </a:prstGeom>
          <a:noFill/>
          <a:ln>
            <a:noFill/>
          </a:ln>
        </p:spPr>
      </p:pic>
      <p:pic>
        <p:nvPicPr>
          <p:cNvPr id="859" name="Google Shape;859;p113"/>
          <p:cNvPicPr preferRelativeResize="0"/>
          <p:nvPr/>
        </p:nvPicPr>
        <p:blipFill>
          <a:blip r:embed="rId3">
            <a:alphaModFix/>
          </a:blip>
          <a:stretch>
            <a:fillRect/>
          </a:stretch>
        </p:blipFill>
        <p:spPr>
          <a:xfrm>
            <a:off x="389000" y="2566278"/>
            <a:ext cx="283675" cy="310429"/>
          </a:xfrm>
          <a:prstGeom prst="rect">
            <a:avLst/>
          </a:prstGeom>
          <a:noFill/>
          <a:ln>
            <a:noFill/>
          </a:ln>
        </p:spPr>
      </p:pic>
      <p:sp>
        <p:nvSpPr>
          <p:cNvPr id="860" name="Google Shape;860;p113"/>
          <p:cNvSpPr txBox="1"/>
          <p:nvPr/>
        </p:nvSpPr>
        <p:spPr>
          <a:xfrm>
            <a:off x="672663" y="308125"/>
            <a:ext cx="6054300" cy="5190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2200">
                <a:solidFill>
                  <a:srgbClr val="434343"/>
                </a:solidFill>
                <a:latin typeface="Helvetica Neue"/>
                <a:ea typeface="Helvetica Neue"/>
                <a:cs typeface="Helvetica Neue"/>
                <a:sym typeface="Helvetica Neue"/>
              </a:rPr>
              <a:t>Key Messages </a:t>
            </a:r>
            <a:endParaRPr sz="2200">
              <a:solidFill>
                <a:srgbClr val="434343"/>
              </a:solidFill>
              <a:latin typeface="Helvetica Neue"/>
              <a:ea typeface="Helvetica Neue"/>
              <a:cs typeface="Helvetica Neue"/>
              <a:sym typeface="Helvetica Neue"/>
            </a:endParaRPr>
          </a:p>
        </p:txBody>
      </p:sp>
      <p:sp>
        <p:nvSpPr>
          <p:cNvPr id="861" name="Google Shape;861;p113"/>
          <p:cNvSpPr txBox="1"/>
          <p:nvPr/>
        </p:nvSpPr>
        <p:spPr>
          <a:xfrm>
            <a:off x="965874" y="3077425"/>
            <a:ext cx="6300600" cy="5190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800">
                <a:solidFill>
                  <a:srgbClr val="434343"/>
                </a:solidFill>
                <a:latin typeface="Helvetica Neue Light"/>
                <a:ea typeface="Helvetica Neue Light"/>
                <a:cs typeface="Helvetica Neue Light"/>
                <a:sym typeface="Helvetica Neue Light"/>
              </a:rPr>
              <a:t>If negative, be ready to explain why</a:t>
            </a:r>
            <a:endParaRPr sz="1800">
              <a:solidFill>
                <a:srgbClr val="434343"/>
              </a:solidFill>
            </a:endParaRPr>
          </a:p>
        </p:txBody>
      </p:sp>
      <p:pic>
        <p:nvPicPr>
          <p:cNvPr id="862" name="Google Shape;862;p113"/>
          <p:cNvPicPr preferRelativeResize="0"/>
          <p:nvPr/>
        </p:nvPicPr>
        <p:blipFill>
          <a:blip r:embed="rId3">
            <a:alphaModFix/>
          </a:blip>
          <a:stretch>
            <a:fillRect/>
          </a:stretch>
        </p:blipFill>
        <p:spPr>
          <a:xfrm>
            <a:off x="389000" y="3233517"/>
            <a:ext cx="283675" cy="310429"/>
          </a:xfrm>
          <a:prstGeom prst="rect">
            <a:avLst/>
          </a:prstGeom>
          <a:noFill/>
          <a:ln>
            <a:noFill/>
          </a:ln>
        </p:spPr>
      </p:pic>
      <p:sp>
        <p:nvSpPr>
          <p:cNvPr id="863" name="Google Shape;863;p113"/>
          <p:cNvSpPr txBox="1"/>
          <p:nvPr/>
        </p:nvSpPr>
        <p:spPr>
          <a:xfrm>
            <a:off x="965875" y="3715125"/>
            <a:ext cx="7320300" cy="5190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800">
                <a:solidFill>
                  <a:srgbClr val="434343"/>
                </a:solidFill>
                <a:latin typeface="Helvetica Neue Light"/>
                <a:ea typeface="Helvetica Neue Light"/>
                <a:cs typeface="Helvetica Neue Light"/>
                <a:sym typeface="Helvetica Neue Light"/>
              </a:rPr>
              <a:t>It’s okay to burn cash initially if you know how to earn a lot later</a:t>
            </a:r>
            <a:endParaRPr sz="1800">
              <a:solidFill>
                <a:srgbClr val="434343"/>
              </a:solidFill>
            </a:endParaRPr>
          </a:p>
        </p:txBody>
      </p:sp>
      <p:pic>
        <p:nvPicPr>
          <p:cNvPr id="864" name="Google Shape;864;p113"/>
          <p:cNvPicPr preferRelativeResize="0"/>
          <p:nvPr/>
        </p:nvPicPr>
        <p:blipFill>
          <a:blip r:embed="rId3">
            <a:alphaModFix/>
          </a:blip>
          <a:stretch>
            <a:fillRect/>
          </a:stretch>
        </p:blipFill>
        <p:spPr>
          <a:xfrm>
            <a:off x="389000" y="3871216"/>
            <a:ext cx="283675" cy="310429"/>
          </a:xfrm>
          <a:prstGeom prst="rect">
            <a:avLst/>
          </a:prstGeom>
          <a:noFill/>
          <a:ln>
            <a:noFill/>
          </a:ln>
        </p:spPr>
      </p:pic>
      <p:sp>
        <p:nvSpPr>
          <p:cNvPr id="865" name="Google Shape;865;p113"/>
          <p:cNvSpPr txBox="1"/>
          <p:nvPr/>
        </p:nvSpPr>
        <p:spPr>
          <a:xfrm>
            <a:off x="965874" y="4324725"/>
            <a:ext cx="7568526" cy="5190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800" dirty="0">
                <a:solidFill>
                  <a:srgbClr val="434343"/>
                </a:solidFill>
                <a:latin typeface="Helvetica Neue Light"/>
                <a:ea typeface="Helvetica Neue Light"/>
                <a:cs typeface="Helvetica Neue Light"/>
                <a:sym typeface="Helvetica Neue Light"/>
              </a:rPr>
              <a:t>It’s the story you tell </a:t>
            </a:r>
            <a:r>
              <a:rPr lang="en" sz="1800" dirty="0" smtClean="0">
                <a:solidFill>
                  <a:srgbClr val="434343"/>
                </a:solidFill>
                <a:latin typeface="Helvetica Neue Light"/>
                <a:ea typeface="Helvetica Neue Light"/>
                <a:cs typeface="Helvetica Neue Light"/>
                <a:sym typeface="Helvetica Neue Light"/>
              </a:rPr>
              <a:t>investors; it’s the logic to your  company’s survival</a:t>
            </a:r>
            <a:endParaRPr sz="1800" dirty="0">
              <a:solidFill>
                <a:srgbClr val="434343"/>
              </a:solidFill>
            </a:endParaRPr>
          </a:p>
        </p:txBody>
      </p:sp>
      <p:pic>
        <p:nvPicPr>
          <p:cNvPr id="866" name="Google Shape;866;p113"/>
          <p:cNvPicPr preferRelativeResize="0"/>
          <p:nvPr/>
        </p:nvPicPr>
        <p:blipFill>
          <a:blip r:embed="rId3">
            <a:alphaModFix/>
          </a:blip>
          <a:stretch>
            <a:fillRect/>
          </a:stretch>
        </p:blipFill>
        <p:spPr>
          <a:xfrm>
            <a:off x="389000" y="4480815"/>
            <a:ext cx="283675" cy="3104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4"/>
                                        </p:tgtEl>
                                        <p:attrNameLst>
                                          <p:attrName>style.visibility</p:attrName>
                                        </p:attrNameLst>
                                      </p:cBhvr>
                                      <p:to>
                                        <p:strVal val="visible"/>
                                      </p:to>
                                    </p:set>
                                    <p:animEffect transition="in" filter="fade">
                                      <p:cBhvr>
                                        <p:cTn id="7" dur="1000"/>
                                        <p:tgtEl>
                                          <p:spTgt spid="854"/>
                                        </p:tgtEl>
                                      </p:cBhvr>
                                    </p:animEffect>
                                  </p:childTnLst>
                                </p:cTn>
                              </p:par>
                              <p:par>
                                <p:cTn id="8" presetID="10" presetClass="entr" presetSubtype="0" fill="hold" nodeType="withEffect">
                                  <p:stCondLst>
                                    <p:cond delay="0"/>
                                  </p:stCondLst>
                                  <p:childTnLst>
                                    <p:set>
                                      <p:cBhvr>
                                        <p:cTn id="9" dur="1" fill="hold">
                                          <p:stCondLst>
                                            <p:cond delay="0"/>
                                          </p:stCondLst>
                                        </p:cTn>
                                        <p:tgtEl>
                                          <p:spTgt spid="857"/>
                                        </p:tgtEl>
                                        <p:attrNameLst>
                                          <p:attrName>style.visibility</p:attrName>
                                        </p:attrNameLst>
                                      </p:cBhvr>
                                      <p:to>
                                        <p:strVal val="visible"/>
                                      </p:to>
                                    </p:set>
                                    <p:animEffect transition="in" filter="fade">
                                      <p:cBhvr>
                                        <p:cTn id="10" dur="1000"/>
                                        <p:tgtEl>
                                          <p:spTgt spid="8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5"/>
                                        </p:tgtEl>
                                        <p:attrNameLst>
                                          <p:attrName>style.visibility</p:attrName>
                                        </p:attrNameLst>
                                      </p:cBhvr>
                                      <p:to>
                                        <p:strVal val="visible"/>
                                      </p:to>
                                    </p:set>
                                    <p:animEffect transition="in" filter="fade">
                                      <p:cBhvr>
                                        <p:cTn id="15" dur="1000"/>
                                        <p:tgtEl>
                                          <p:spTgt spid="855"/>
                                        </p:tgtEl>
                                      </p:cBhvr>
                                    </p:animEffect>
                                  </p:childTnLst>
                                </p:cTn>
                              </p:par>
                              <p:par>
                                <p:cTn id="16" presetID="10" presetClass="entr" presetSubtype="0" fill="hold" nodeType="withEffect">
                                  <p:stCondLst>
                                    <p:cond delay="0"/>
                                  </p:stCondLst>
                                  <p:childTnLst>
                                    <p:set>
                                      <p:cBhvr>
                                        <p:cTn id="17" dur="1" fill="hold">
                                          <p:stCondLst>
                                            <p:cond delay="0"/>
                                          </p:stCondLst>
                                        </p:cTn>
                                        <p:tgtEl>
                                          <p:spTgt spid="858"/>
                                        </p:tgtEl>
                                        <p:attrNameLst>
                                          <p:attrName>style.visibility</p:attrName>
                                        </p:attrNameLst>
                                      </p:cBhvr>
                                      <p:to>
                                        <p:strVal val="visible"/>
                                      </p:to>
                                    </p:set>
                                    <p:animEffect transition="in" filter="fade">
                                      <p:cBhvr>
                                        <p:cTn id="18" dur="1000"/>
                                        <p:tgtEl>
                                          <p:spTgt spid="8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56"/>
                                        </p:tgtEl>
                                        <p:attrNameLst>
                                          <p:attrName>style.visibility</p:attrName>
                                        </p:attrNameLst>
                                      </p:cBhvr>
                                      <p:to>
                                        <p:strVal val="visible"/>
                                      </p:to>
                                    </p:set>
                                    <p:animEffect transition="in" filter="fade">
                                      <p:cBhvr>
                                        <p:cTn id="23" dur="1000"/>
                                        <p:tgtEl>
                                          <p:spTgt spid="856"/>
                                        </p:tgtEl>
                                      </p:cBhvr>
                                    </p:animEffect>
                                  </p:childTnLst>
                                </p:cTn>
                              </p:par>
                              <p:par>
                                <p:cTn id="24" presetID="10" presetClass="entr" presetSubtype="0" fill="hold" nodeType="withEffect">
                                  <p:stCondLst>
                                    <p:cond delay="0"/>
                                  </p:stCondLst>
                                  <p:childTnLst>
                                    <p:set>
                                      <p:cBhvr>
                                        <p:cTn id="25" dur="1" fill="hold">
                                          <p:stCondLst>
                                            <p:cond delay="0"/>
                                          </p:stCondLst>
                                        </p:cTn>
                                        <p:tgtEl>
                                          <p:spTgt spid="859"/>
                                        </p:tgtEl>
                                        <p:attrNameLst>
                                          <p:attrName>style.visibility</p:attrName>
                                        </p:attrNameLst>
                                      </p:cBhvr>
                                      <p:to>
                                        <p:strVal val="visible"/>
                                      </p:to>
                                    </p:set>
                                    <p:animEffect transition="in" filter="fade">
                                      <p:cBhvr>
                                        <p:cTn id="26" dur="1000"/>
                                        <p:tgtEl>
                                          <p:spTgt spid="85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61"/>
                                        </p:tgtEl>
                                        <p:attrNameLst>
                                          <p:attrName>style.visibility</p:attrName>
                                        </p:attrNameLst>
                                      </p:cBhvr>
                                      <p:to>
                                        <p:strVal val="visible"/>
                                      </p:to>
                                    </p:set>
                                    <p:animEffect transition="in" filter="fade">
                                      <p:cBhvr>
                                        <p:cTn id="31" dur="1000"/>
                                        <p:tgtEl>
                                          <p:spTgt spid="861"/>
                                        </p:tgtEl>
                                      </p:cBhvr>
                                    </p:animEffect>
                                  </p:childTnLst>
                                </p:cTn>
                              </p:par>
                              <p:par>
                                <p:cTn id="32" presetID="10" presetClass="entr" presetSubtype="0" fill="hold" nodeType="withEffect">
                                  <p:stCondLst>
                                    <p:cond delay="0"/>
                                  </p:stCondLst>
                                  <p:childTnLst>
                                    <p:set>
                                      <p:cBhvr>
                                        <p:cTn id="33" dur="1" fill="hold">
                                          <p:stCondLst>
                                            <p:cond delay="0"/>
                                          </p:stCondLst>
                                        </p:cTn>
                                        <p:tgtEl>
                                          <p:spTgt spid="862"/>
                                        </p:tgtEl>
                                        <p:attrNameLst>
                                          <p:attrName>style.visibility</p:attrName>
                                        </p:attrNameLst>
                                      </p:cBhvr>
                                      <p:to>
                                        <p:strVal val="visible"/>
                                      </p:to>
                                    </p:set>
                                    <p:animEffect transition="in" filter="fade">
                                      <p:cBhvr>
                                        <p:cTn id="34" dur="1000"/>
                                        <p:tgtEl>
                                          <p:spTgt spid="8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63"/>
                                        </p:tgtEl>
                                        <p:attrNameLst>
                                          <p:attrName>style.visibility</p:attrName>
                                        </p:attrNameLst>
                                      </p:cBhvr>
                                      <p:to>
                                        <p:strVal val="visible"/>
                                      </p:to>
                                    </p:set>
                                    <p:animEffect transition="in" filter="fade">
                                      <p:cBhvr>
                                        <p:cTn id="39" dur="1000"/>
                                        <p:tgtEl>
                                          <p:spTgt spid="863"/>
                                        </p:tgtEl>
                                      </p:cBhvr>
                                    </p:animEffect>
                                  </p:childTnLst>
                                </p:cTn>
                              </p:par>
                              <p:par>
                                <p:cTn id="40" presetID="10" presetClass="entr" presetSubtype="0" fill="hold" nodeType="withEffect">
                                  <p:stCondLst>
                                    <p:cond delay="0"/>
                                  </p:stCondLst>
                                  <p:childTnLst>
                                    <p:set>
                                      <p:cBhvr>
                                        <p:cTn id="41" dur="1" fill="hold">
                                          <p:stCondLst>
                                            <p:cond delay="0"/>
                                          </p:stCondLst>
                                        </p:cTn>
                                        <p:tgtEl>
                                          <p:spTgt spid="864"/>
                                        </p:tgtEl>
                                        <p:attrNameLst>
                                          <p:attrName>style.visibility</p:attrName>
                                        </p:attrNameLst>
                                      </p:cBhvr>
                                      <p:to>
                                        <p:strVal val="visible"/>
                                      </p:to>
                                    </p:set>
                                    <p:animEffect transition="in" filter="fade">
                                      <p:cBhvr>
                                        <p:cTn id="42" dur="1000"/>
                                        <p:tgtEl>
                                          <p:spTgt spid="8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65"/>
                                        </p:tgtEl>
                                        <p:attrNameLst>
                                          <p:attrName>style.visibility</p:attrName>
                                        </p:attrNameLst>
                                      </p:cBhvr>
                                      <p:to>
                                        <p:strVal val="visible"/>
                                      </p:to>
                                    </p:set>
                                    <p:animEffect transition="in" filter="fade">
                                      <p:cBhvr>
                                        <p:cTn id="47" dur="1000"/>
                                        <p:tgtEl>
                                          <p:spTgt spid="865"/>
                                        </p:tgtEl>
                                      </p:cBhvr>
                                    </p:animEffect>
                                  </p:childTnLst>
                                </p:cTn>
                              </p:par>
                              <p:par>
                                <p:cTn id="48" presetID="10" presetClass="entr" presetSubtype="0" fill="hold" nodeType="withEffect">
                                  <p:stCondLst>
                                    <p:cond delay="0"/>
                                  </p:stCondLst>
                                  <p:childTnLst>
                                    <p:set>
                                      <p:cBhvr>
                                        <p:cTn id="49" dur="1" fill="hold">
                                          <p:stCondLst>
                                            <p:cond delay="0"/>
                                          </p:stCondLst>
                                        </p:cTn>
                                        <p:tgtEl>
                                          <p:spTgt spid="866"/>
                                        </p:tgtEl>
                                        <p:attrNameLst>
                                          <p:attrName>style.visibility</p:attrName>
                                        </p:attrNameLst>
                                      </p:cBhvr>
                                      <p:to>
                                        <p:strVal val="visible"/>
                                      </p:to>
                                    </p:set>
                                    <p:animEffect transition="in" filter="fade">
                                      <p:cBhvr>
                                        <p:cTn id="50" dur="10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D4746"/>
        </a:solidFill>
        <a:effectLst/>
      </p:bgPr>
    </p:bg>
    <p:spTree>
      <p:nvGrpSpPr>
        <p:cNvPr id="1" name="Shape 870"/>
        <p:cNvGrpSpPr/>
        <p:nvPr/>
      </p:nvGrpSpPr>
      <p:grpSpPr>
        <a:xfrm>
          <a:off x="0" y="0"/>
          <a:ext cx="0" cy="0"/>
          <a:chOff x="0" y="0"/>
          <a:chExt cx="0" cy="0"/>
        </a:xfrm>
      </p:grpSpPr>
      <p:sp>
        <p:nvSpPr>
          <p:cNvPr id="871" name="Google Shape;871;p114"/>
          <p:cNvSpPr txBox="1"/>
          <p:nvPr/>
        </p:nvSpPr>
        <p:spPr>
          <a:xfrm>
            <a:off x="3355800" y="1344600"/>
            <a:ext cx="42948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dirty="0">
                <a:solidFill>
                  <a:srgbClr val="FFFFFF"/>
                </a:solidFill>
                <a:latin typeface="Helvetica Neue Light"/>
                <a:ea typeface="Helvetica Neue Light"/>
                <a:cs typeface="Helvetica Neue Light"/>
                <a:sym typeface="Helvetica Neue Light"/>
              </a:rPr>
              <a:t>And most importantly</a:t>
            </a:r>
            <a:endParaRPr sz="2800" dirty="0">
              <a:solidFill>
                <a:srgbClr val="FFFFFF"/>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2800" b="1" dirty="0">
                <a:solidFill>
                  <a:srgbClr val="FFFFFF"/>
                </a:solidFill>
                <a:latin typeface="Helvetica Neue"/>
                <a:ea typeface="Helvetica Neue"/>
                <a:cs typeface="Helvetica Neue"/>
                <a:sym typeface="Helvetica Neue"/>
              </a:rPr>
              <a:t>Know your cash!</a:t>
            </a:r>
            <a:endParaRPr sz="2800" b="1" dirty="0">
              <a:solidFill>
                <a:srgbClr val="FFFFFF"/>
              </a:solidFill>
              <a:latin typeface="Helvetica Neue"/>
              <a:ea typeface="Helvetica Neue"/>
              <a:cs typeface="Helvetica Neue"/>
              <a:sym typeface="Helvetica Neue"/>
            </a:endParaRPr>
          </a:p>
        </p:txBody>
      </p:sp>
      <p:cxnSp>
        <p:nvCxnSpPr>
          <p:cNvPr id="872" name="Google Shape;872;p114"/>
          <p:cNvCxnSpPr/>
          <p:nvPr/>
        </p:nvCxnSpPr>
        <p:spPr>
          <a:xfrm>
            <a:off x="2961400" y="1871550"/>
            <a:ext cx="1800" cy="14004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876"/>
        <p:cNvGrpSpPr/>
        <p:nvPr/>
      </p:nvGrpSpPr>
      <p:grpSpPr>
        <a:xfrm>
          <a:off x="0" y="0"/>
          <a:ext cx="0" cy="0"/>
          <a:chOff x="0" y="0"/>
          <a:chExt cx="0" cy="0"/>
        </a:xfrm>
      </p:grpSpPr>
      <p:sp>
        <p:nvSpPr>
          <p:cNvPr id="877" name="Google Shape;877;p115"/>
          <p:cNvSpPr txBox="1"/>
          <p:nvPr/>
        </p:nvSpPr>
        <p:spPr>
          <a:xfrm>
            <a:off x="3384100" y="1344600"/>
            <a:ext cx="53739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a:solidFill>
                  <a:srgbClr val="434343"/>
                </a:solidFill>
                <a:latin typeface="Helvetica Neue Light"/>
                <a:ea typeface="Helvetica Neue Light"/>
                <a:cs typeface="Helvetica Neue Light"/>
                <a:sym typeface="Helvetica Neue Light"/>
              </a:rPr>
              <a:t>“Every startup begins as an idea. And every idea needs a powerful </a:t>
            </a:r>
            <a:r>
              <a:rPr lang="en" sz="2800" b="1">
                <a:solidFill>
                  <a:srgbClr val="434343"/>
                </a:solidFill>
                <a:latin typeface="Helvetica Neue"/>
                <a:ea typeface="Helvetica Neue"/>
                <a:cs typeface="Helvetica Neue"/>
                <a:sym typeface="Helvetica Neue"/>
              </a:rPr>
              <a:t>story </a:t>
            </a:r>
            <a:r>
              <a:rPr lang="en" sz="2800">
                <a:solidFill>
                  <a:srgbClr val="434343"/>
                </a:solidFill>
                <a:latin typeface="Helvetica Neue Light"/>
                <a:ea typeface="Helvetica Neue Light"/>
                <a:cs typeface="Helvetica Neue Light"/>
                <a:sym typeface="Helvetica Neue Light"/>
              </a:rPr>
              <a:t>so that founders can win </a:t>
            </a:r>
            <a:endParaRPr sz="2800">
              <a:solidFill>
                <a:srgbClr val="434343"/>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2800">
                <a:solidFill>
                  <a:srgbClr val="434343"/>
                </a:solidFill>
                <a:latin typeface="Helvetica Neue Light"/>
                <a:ea typeface="Helvetica Neue Light"/>
                <a:cs typeface="Helvetica Neue Light"/>
                <a:sym typeface="Helvetica Neue Light"/>
              </a:rPr>
              <a:t>the support of key </a:t>
            </a:r>
            <a:r>
              <a:rPr lang="en" sz="2800" b="1">
                <a:solidFill>
                  <a:srgbClr val="434343"/>
                </a:solidFill>
                <a:latin typeface="Helvetica Neue"/>
                <a:ea typeface="Helvetica Neue"/>
                <a:cs typeface="Helvetica Neue"/>
                <a:sym typeface="Helvetica Neue"/>
              </a:rPr>
              <a:t>audiences</a:t>
            </a:r>
            <a:r>
              <a:rPr lang="en" sz="2800">
                <a:solidFill>
                  <a:srgbClr val="434343"/>
                </a:solidFill>
                <a:latin typeface="Helvetica Neue Light"/>
                <a:ea typeface="Helvetica Neue Light"/>
                <a:cs typeface="Helvetica Neue Light"/>
                <a:sym typeface="Helvetica Neue Light"/>
              </a:rPr>
              <a:t>”</a:t>
            </a:r>
            <a:endParaRPr sz="2800">
              <a:solidFill>
                <a:srgbClr val="434343"/>
              </a:solidFill>
              <a:latin typeface="Helvetica Neue Light"/>
              <a:ea typeface="Helvetica Neue Light"/>
              <a:cs typeface="Helvetica Neue Light"/>
              <a:sym typeface="Helvetica Neue Light"/>
            </a:endParaRPr>
          </a:p>
        </p:txBody>
      </p:sp>
      <p:cxnSp>
        <p:nvCxnSpPr>
          <p:cNvPr id="878" name="Google Shape;878;p115"/>
          <p:cNvCxnSpPr/>
          <p:nvPr/>
        </p:nvCxnSpPr>
        <p:spPr>
          <a:xfrm flipH="1">
            <a:off x="2957500" y="1792425"/>
            <a:ext cx="3900" cy="1358100"/>
          </a:xfrm>
          <a:prstGeom prst="straightConnector1">
            <a:avLst/>
          </a:prstGeom>
          <a:noFill/>
          <a:ln w="19050" cap="flat" cmpd="sng">
            <a:solidFill>
              <a:srgbClr val="EF4747"/>
            </a:solidFill>
            <a:prstDash val="solid"/>
            <a:round/>
            <a:headEnd type="none" w="med" len="med"/>
            <a:tailEnd type="none" w="med" len="med"/>
          </a:ln>
        </p:spPr>
      </p:cxnSp>
      <p:sp>
        <p:nvSpPr>
          <p:cNvPr id="879" name="Google Shape;879;p115"/>
          <p:cNvSpPr txBox="1"/>
          <p:nvPr/>
        </p:nvSpPr>
        <p:spPr>
          <a:xfrm>
            <a:off x="407200" y="3069053"/>
            <a:ext cx="2127600" cy="625500"/>
          </a:xfrm>
          <a:prstGeom prst="rect">
            <a:avLst/>
          </a:prstGeom>
          <a:noFill/>
          <a:ln>
            <a:noFill/>
          </a:ln>
        </p:spPr>
        <p:txBody>
          <a:bodyPr spcFirstLastPara="1" wrap="square" lIns="17150" tIns="17150" rIns="17150" bIns="17150" anchor="t" anchorCtr="0">
            <a:noAutofit/>
          </a:bodyPr>
          <a:lstStyle/>
          <a:p>
            <a:pPr marL="0" lvl="0" indent="0" algn="ctr" rtl="0">
              <a:lnSpc>
                <a:spcPct val="115000"/>
              </a:lnSpc>
              <a:spcBef>
                <a:spcPts val="0"/>
              </a:spcBef>
              <a:spcAft>
                <a:spcPts val="0"/>
              </a:spcAft>
              <a:buSzPts val="1100"/>
              <a:buNone/>
            </a:pPr>
            <a:r>
              <a:rPr lang="en">
                <a:solidFill>
                  <a:srgbClr val="434343"/>
                </a:solidFill>
                <a:latin typeface="Helvetica Neue Light"/>
                <a:ea typeface="Helvetica Neue Light"/>
                <a:cs typeface="Helvetica Neue Light"/>
                <a:sym typeface="Helvetica Neue Light"/>
              </a:rPr>
              <a:t>Keith Teare,</a:t>
            </a:r>
            <a:endParaRPr>
              <a:solidFill>
                <a:srgbClr val="434343"/>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SzPts val="1100"/>
              <a:buNone/>
            </a:pPr>
            <a:r>
              <a:rPr lang="en">
                <a:solidFill>
                  <a:srgbClr val="434343"/>
                </a:solidFill>
                <a:latin typeface="Helvetica Neue Light"/>
                <a:ea typeface="Helvetica Neue Light"/>
                <a:cs typeface="Helvetica Neue Light"/>
                <a:sym typeface="Helvetica Neue Light"/>
              </a:rPr>
              <a:t>Executive Chairman, ADV</a:t>
            </a:r>
            <a:endParaRPr>
              <a:solidFill>
                <a:srgbClr val="434343"/>
              </a:solidFill>
              <a:latin typeface="Helvetica Neue Light"/>
              <a:ea typeface="Helvetica Neue Light"/>
              <a:cs typeface="Helvetica Neue Light"/>
              <a:sym typeface="Helvetica Neue Light"/>
            </a:endParaRPr>
          </a:p>
        </p:txBody>
      </p:sp>
      <p:pic>
        <p:nvPicPr>
          <p:cNvPr id="880" name="Google Shape;880;p115"/>
          <p:cNvPicPr preferRelativeResize="0"/>
          <p:nvPr/>
        </p:nvPicPr>
        <p:blipFill rotWithShape="1">
          <a:blip r:embed="rId3">
            <a:alphaModFix/>
          </a:blip>
          <a:srcRect b="25678"/>
          <a:stretch/>
        </p:blipFill>
        <p:spPr>
          <a:xfrm>
            <a:off x="793208" y="1448938"/>
            <a:ext cx="1355400" cy="145920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884"/>
        <p:cNvGrpSpPr/>
        <p:nvPr/>
      </p:nvGrpSpPr>
      <p:grpSpPr>
        <a:xfrm>
          <a:off x="0" y="0"/>
          <a:ext cx="0" cy="0"/>
          <a:chOff x="0" y="0"/>
          <a:chExt cx="0" cy="0"/>
        </a:xfrm>
      </p:grpSpPr>
      <p:sp>
        <p:nvSpPr>
          <p:cNvPr id="885" name="Google Shape;885;p116"/>
          <p:cNvSpPr txBox="1"/>
          <p:nvPr/>
        </p:nvSpPr>
        <p:spPr>
          <a:xfrm>
            <a:off x="3279600" y="1292675"/>
            <a:ext cx="57321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1800" dirty="0">
                <a:solidFill>
                  <a:srgbClr val="434343"/>
                </a:solidFill>
                <a:latin typeface="Helvetica Neue Light"/>
                <a:ea typeface="Helvetica Neue Light"/>
                <a:cs typeface="Helvetica Neue Light"/>
                <a:sym typeface="Helvetica Neue Light"/>
              </a:rPr>
              <a:t>Useful resources:</a:t>
            </a:r>
            <a:endParaRPr sz="1800" dirty="0">
              <a:solidFill>
                <a:srgbClr val="434343"/>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endParaRPr sz="1800" dirty="0">
              <a:solidFill>
                <a:srgbClr val="434343"/>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1800" u="sng" dirty="0">
                <a:solidFill>
                  <a:schemeClr val="hlink"/>
                </a:solidFill>
                <a:latin typeface="Helvetica Neue Light"/>
                <a:ea typeface="Helvetica Neue Light"/>
                <a:cs typeface="Helvetica Neue Light"/>
                <a:sym typeface="Helvetica Neue Light"/>
                <a:hlinkClick r:id="rId3"/>
              </a:rPr>
              <a:t>LeanCase</a:t>
            </a:r>
            <a:r>
              <a:rPr lang="en" sz="1800" dirty="0">
                <a:solidFill>
                  <a:srgbClr val="434343"/>
                </a:solidFill>
                <a:latin typeface="Helvetica Neue Light"/>
                <a:ea typeface="Helvetica Neue Light"/>
                <a:cs typeface="Helvetica Neue Light"/>
                <a:sym typeface="Helvetica Neue Light"/>
              </a:rPr>
              <a:t> - software for forecasting and calculating</a:t>
            </a:r>
            <a:endParaRPr sz="1800" dirty="0">
              <a:solidFill>
                <a:srgbClr val="434343"/>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1800" dirty="0">
                <a:solidFill>
                  <a:srgbClr val="434343"/>
                </a:solidFill>
                <a:latin typeface="Helvetica Neue Light"/>
                <a:ea typeface="Helvetica Neue Light"/>
                <a:cs typeface="Helvetica Neue Light"/>
                <a:sym typeface="Helvetica Neue Light"/>
              </a:rPr>
              <a:t>your unit economics</a:t>
            </a:r>
            <a:endParaRPr sz="1800" dirty="0">
              <a:solidFill>
                <a:srgbClr val="434343"/>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1800" u="sng" dirty="0">
                <a:solidFill>
                  <a:schemeClr val="hlink"/>
                </a:solidFill>
                <a:latin typeface="Helvetica Neue Light"/>
                <a:ea typeface="Helvetica Neue Light"/>
                <a:cs typeface="Helvetica Neue Light"/>
                <a:sym typeface="Helvetica Neue Light"/>
                <a:hlinkClick r:id="rId4"/>
              </a:rPr>
              <a:t>Template</a:t>
            </a:r>
            <a:r>
              <a:rPr lang="en" sz="1800" dirty="0">
                <a:solidFill>
                  <a:srgbClr val="434343"/>
                </a:solidFill>
                <a:latin typeface="Helvetica Neue Light"/>
                <a:ea typeface="Helvetica Neue Light"/>
                <a:cs typeface="Helvetica Neue Light"/>
                <a:sym typeface="Helvetica Neue Light"/>
              </a:rPr>
              <a:t> - spreadsheet template</a:t>
            </a:r>
            <a:endParaRPr sz="1800" dirty="0">
              <a:solidFill>
                <a:srgbClr val="434343"/>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1800" u="sng" dirty="0">
                <a:solidFill>
                  <a:schemeClr val="hlink"/>
                </a:solidFill>
                <a:latin typeface="Helvetica Neue Light"/>
                <a:ea typeface="Helvetica Neue Light"/>
                <a:cs typeface="Helvetica Neue Light"/>
                <a:sym typeface="Helvetica Neue Light"/>
                <a:hlinkClick r:id="rId5"/>
              </a:rPr>
              <a:t>Example</a:t>
            </a:r>
            <a:r>
              <a:rPr lang="en" sz="1800" dirty="0">
                <a:solidFill>
                  <a:srgbClr val="434343"/>
                </a:solidFill>
                <a:latin typeface="Helvetica Neue Light"/>
                <a:ea typeface="Helvetica Neue Light"/>
                <a:cs typeface="Helvetica Neue Light"/>
                <a:sym typeface="Helvetica Neue Light"/>
              </a:rPr>
              <a:t> - detailed example with calculations</a:t>
            </a:r>
            <a:endParaRPr sz="1800" dirty="0">
              <a:solidFill>
                <a:srgbClr val="434343"/>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1800" u="sng" dirty="0">
                <a:solidFill>
                  <a:schemeClr val="hlink"/>
                </a:solidFill>
                <a:latin typeface="Helvetica Neue Light"/>
                <a:ea typeface="Helvetica Neue Light"/>
                <a:cs typeface="Helvetica Neue Light"/>
                <a:sym typeface="Helvetica Neue Light"/>
                <a:hlinkClick r:id="rId6"/>
              </a:rPr>
              <a:t>LTV Formulas </a:t>
            </a:r>
            <a:r>
              <a:rPr lang="en" sz="1800" dirty="0">
                <a:solidFill>
                  <a:srgbClr val="434343"/>
                </a:solidFill>
                <a:latin typeface="Helvetica Neue Light"/>
                <a:ea typeface="Helvetica Neue Light"/>
                <a:cs typeface="Helvetica Neue Light"/>
                <a:sym typeface="Helvetica Neue Light"/>
              </a:rPr>
              <a:t>- business model specific formulas for LTV</a:t>
            </a:r>
            <a:endParaRPr sz="1800" dirty="0">
              <a:solidFill>
                <a:srgbClr val="434343"/>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1800" u="sng" dirty="0">
                <a:solidFill>
                  <a:schemeClr val="hlink"/>
                </a:solidFill>
                <a:latin typeface="Helvetica Neue Light"/>
                <a:ea typeface="Helvetica Neue Light"/>
                <a:cs typeface="Helvetica Neue Light"/>
                <a:sym typeface="Helvetica Neue Light"/>
                <a:hlinkClick r:id="rId7"/>
              </a:rPr>
              <a:t>Lifetime Span</a:t>
            </a:r>
            <a:r>
              <a:rPr lang="en" sz="1800" dirty="0">
                <a:solidFill>
                  <a:srgbClr val="434343"/>
                </a:solidFill>
                <a:latin typeface="Helvetica Neue Light"/>
                <a:ea typeface="Helvetica Neue Light"/>
                <a:cs typeface="Helvetica Neue Light"/>
                <a:sym typeface="Helvetica Neue Light"/>
              </a:rPr>
              <a:t> - formula to estimate if you don’t have historical data</a:t>
            </a:r>
            <a:endParaRPr sz="1800" dirty="0">
              <a:solidFill>
                <a:srgbClr val="434343"/>
              </a:solidFill>
              <a:latin typeface="Helvetica Neue Light"/>
              <a:ea typeface="Helvetica Neue Light"/>
              <a:cs typeface="Helvetica Neue Light"/>
              <a:sym typeface="Helvetica Neue Light"/>
            </a:endParaRPr>
          </a:p>
        </p:txBody>
      </p:sp>
      <p:cxnSp>
        <p:nvCxnSpPr>
          <p:cNvPr id="886" name="Google Shape;886;p116"/>
          <p:cNvCxnSpPr/>
          <p:nvPr/>
        </p:nvCxnSpPr>
        <p:spPr>
          <a:xfrm flipH="1">
            <a:off x="2957500" y="1792425"/>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C-Equ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543" y="1224916"/>
            <a:ext cx="3600000" cy="247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48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3"/>
          <p:cNvSpPr txBox="1"/>
          <p:nvPr/>
        </p:nvSpPr>
        <p:spPr>
          <a:xfrm>
            <a:off x="1229550" y="1344600"/>
            <a:ext cx="6684900" cy="2454300"/>
          </a:xfrm>
          <a:prstGeom prst="rect">
            <a:avLst/>
          </a:prstGeom>
          <a:noFill/>
          <a:ln>
            <a:noFill/>
          </a:ln>
        </p:spPr>
        <p:txBody>
          <a:bodyPr spcFirstLastPara="1" wrap="square" lIns="17150" tIns="17150" rIns="17150" bIns="17150" anchor="ctr" anchorCtr="0">
            <a:noAutofit/>
          </a:bodyPr>
          <a:lstStyle/>
          <a:p>
            <a:pPr marL="0" lvl="0" indent="0" algn="l" rtl="0">
              <a:lnSpc>
                <a:spcPct val="115000"/>
              </a:lnSpc>
              <a:spcBef>
                <a:spcPts val="0"/>
              </a:spcBef>
              <a:spcAft>
                <a:spcPts val="0"/>
              </a:spcAft>
              <a:buSzPts val="1100"/>
              <a:buNone/>
            </a:pPr>
            <a:r>
              <a:rPr lang="en" sz="2800" dirty="0">
                <a:solidFill>
                  <a:srgbClr val="EF4747"/>
                </a:solidFill>
                <a:latin typeface="Helvetica Neue Light"/>
                <a:ea typeface="Helvetica Neue Light"/>
                <a:cs typeface="Helvetica Neue Light"/>
                <a:sym typeface="Helvetica Neue Light"/>
              </a:rPr>
              <a:t>Making Sense of Unit Economics</a:t>
            </a:r>
            <a:endParaRPr sz="2800" dirty="0">
              <a:solidFill>
                <a:srgbClr val="EF4747"/>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SzPts val="1100"/>
              <a:buNone/>
            </a:pPr>
            <a:r>
              <a:rPr lang="en" sz="2800" dirty="0" smtClean="0">
                <a:solidFill>
                  <a:srgbClr val="434343"/>
                </a:solidFill>
                <a:latin typeface="Helvetica Neue Light"/>
                <a:ea typeface="Helvetica Neue Light"/>
                <a:cs typeface="Helvetica Neue Light"/>
                <a:sym typeface="Helvetica Neue Light"/>
              </a:rPr>
              <a:t>It can help answer the fundamental question, “Does </a:t>
            </a:r>
            <a:r>
              <a:rPr lang="en" sz="2800" dirty="0">
                <a:solidFill>
                  <a:srgbClr val="434343"/>
                </a:solidFill>
                <a:latin typeface="Helvetica Neue Light"/>
                <a:ea typeface="Helvetica Neue Light"/>
                <a:cs typeface="Helvetica Neue Light"/>
                <a:sym typeface="Helvetica Neue Light"/>
              </a:rPr>
              <a:t>this business model </a:t>
            </a:r>
            <a:r>
              <a:rPr lang="en" sz="2800" dirty="0" smtClean="0">
                <a:solidFill>
                  <a:srgbClr val="434343"/>
                </a:solidFill>
                <a:latin typeface="Helvetica Neue Light"/>
                <a:ea typeface="Helvetica Neue Light"/>
                <a:cs typeface="Helvetica Neue Light"/>
                <a:sym typeface="Helvetica Neue Light"/>
              </a:rPr>
              <a:t>make sense?”</a:t>
            </a:r>
            <a:endParaRPr sz="2800" dirty="0">
              <a:solidFill>
                <a:srgbClr val="434343"/>
              </a:solidFill>
              <a:latin typeface="Helvetica Neue Light"/>
              <a:ea typeface="Helvetica Neue Light"/>
              <a:cs typeface="Helvetica Neue Light"/>
              <a:sym typeface="Helvetica Neue Light"/>
            </a:endParaRPr>
          </a:p>
        </p:txBody>
      </p:sp>
      <p:cxnSp>
        <p:nvCxnSpPr>
          <p:cNvPr id="291" name="Google Shape;291;p63"/>
          <p:cNvCxnSpPr/>
          <p:nvPr/>
        </p:nvCxnSpPr>
        <p:spPr>
          <a:xfrm flipH="1">
            <a:off x="740750" y="1844350"/>
            <a:ext cx="3900" cy="1358100"/>
          </a:xfrm>
          <a:prstGeom prst="straightConnector1">
            <a:avLst/>
          </a:prstGeom>
          <a:noFill/>
          <a:ln w="19050" cap="flat" cmpd="sng">
            <a:solidFill>
              <a:srgbClr val="EF4747"/>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64"/>
          <p:cNvPicPr preferRelativeResize="0"/>
          <p:nvPr/>
        </p:nvPicPr>
        <p:blipFill>
          <a:blip r:embed="rId3">
            <a:alphaModFix/>
          </a:blip>
          <a:stretch>
            <a:fillRect/>
          </a:stretch>
        </p:blipFill>
        <p:spPr>
          <a:xfrm>
            <a:off x="0" y="-482344"/>
            <a:ext cx="9144000" cy="61081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65"/>
          <p:cNvPicPr preferRelativeResize="0"/>
          <p:nvPr/>
        </p:nvPicPr>
        <p:blipFill rotWithShape="1">
          <a:blip r:embed="rId3">
            <a:alphaModFix/>
          </a:blip>
          <a:srcRect t="17590" b="12801"/>
          <a:stretch/>
        </p:blipFill>
        <p:spPr>
          <a:xfrm>
            <a:off x="0" y="1174650"/>
            <a:ext cx="4867649" cy="2536150"/>
          </a:xfrm>
          <a:prstGeom prst="rect">
            <a:avLst/>
          </a:prstGeom>
          <a:noFill/>
          <a:ln>
            <a:noFill/>
          </a:ln>
        </p:spPr>
      </p:pic>
      <p:pic>
        <p:nvPicPr>
          <p:cNvPr id="302" name="Google Shape;302;p65"/>
          <p:cNvPicPr preferRelativeResize="0"/>
          <p:nvPr/>
        </p:nvPicPr>
        <p:blipFill rotWithShape="1">
          <a:blip r:embed="rId4">
            <a:alphaModFix/>
          </a:blip>
          <a:srcRect t="17590" b="12801"/>
          <a:stretch/>
        </p:blipFill>
        <p:spPr>
          <a:xfrm>
            <a:off x="4387525" y="1174650"/>
            <a:ext cx="4756476" cy="25361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Antler">
      <a:dk1>
        <a:srgbClr val="000000"/>
      </a:dk1>
      <a:lt1>
        <a:srgbClr val="FFFFFF"/>
      </a:lt1>
      <a:dk2>
        <a:srgbClr val="44546A"/>
      </a:dk2>
      <a:lt2>
        <a:srgbClr val="E7E6E6"/>
      </a:lt2>
      <a:accent1>
        <a:srgbClr val="FBDADA"/>
      </a:accent1>
      <a:accent2>
        <a:srgbClr val="EF7D7D"/>
      </a:accent2>
      <a:accent3>
        <a:srgbClr val="B92327"/>
      </a:accent3>
      <a:accent4>
        <a:srgbClr val="751727"/>
      </a:accent4>
      <a:accent5>
        <a:srgbClr val="5B9BD5"/>
      </a:accent5>
      <a:accent6>
        <a:srgbClr val="70AD47"/>
      </a:accent6>
      <a:hlink>
        <a:srgbClr val="00000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7189</TotalTime>
  <Words>5026</Words>
  <Application>Microsoft Office PowerPoint</Application>
  <PresentationFormat>On-screen Show (16:9)</PresentationFormat>
  <Paragraphs>573</Paragraphs>
  <Slides>67</Slides>
  <Notes>66</Notes>
  <HiddenSlides>4</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67</vt:i4>
      </vt:variant>
    </vt:vector>
  </HeadingPairs>
  <TitlesOfParts>
    <vt:vector size="80" baseType="lpstr">
      <vt:lpstr>Open Sans</vt:lpstr>
      <vt:lpstr>Calibri</vt:lpstr>
      <vt:lpstr>-apple-system</vt:lpstr>
      <vt:lpstr>Helvetica Neue</vt:lpstr>
      <vt:lpstr>Merriweather</vt:lpstr>
      <vt:lpstr>Times New Roman</vt:lpstr>
      <vt:lpstr>ProximaNova</vt:lpstr>
      <vt:lpstr>HelveticaNeue</vt:lpstr>
      <vt:lpstr>Helvetica Neue Light</vt:lpstr>
      <vt:lpstr>Arial</vt:lpstr>
      <vt:lpstr>Office Theme</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we consider “units”, there are two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mayenew</dc:creator>
  <cp:lastModifiedBy>Melalite Ayenew</cp:lastModifiedBy>
  <cp:revision>71</cp:revision>
  <dcterms:modified xsi:type="dcterms:W3CDTF">2020-09-24T17:57:26Z</dcterms:modified>
</cp:coreProperties>
</file>